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49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3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* Docker, lightweight containers</a:t>
            </a:r>
          </a:p>
          <a:p>
            <a:pPr>
              <a:buNone/>
            </a:pPr>
            <a:r>
              <a:rPr lang="en"/>
              <a:t>* repeatable deployment for your app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danger!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1" name="Shape 1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Heroku great starter</a:t>
            </a:r>
          </a:p>
          <a:p>
            <a:pPr rtl="0" lvl="0">
              <a:buNone/>
            </a:pPr>
            <a:r>
              <a:rPr lang="en"/>
              <a:t>integration to dev env via git</a:t>
            </a:r>
          </a:p>
          <a:p>
            <a:pPr>
              <a:buNone/>
            </a:pPr>
            <a:r>
              <a:rPr lang="en"/>
              <a:t>well-tested paradigm for app deployment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nginx = swiss army knife of http request handling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600"/>
              </a:spcBef>
              <a:buNone/>
            </a:pPr>
            <a:r>
              <a:rPr sz="1800" lang="en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Heroku conventions:  commands, git deployment, setting env vars</a:t>
            </a:r>
          </a:p>
          <a:p>
            <a:pPr>
              <a:buNone/>
            </a:pPr>
            <a:r>
              <a:rPr sz="1800" lang="en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Docker: maturing platform for lightweight virtualization and application isolation</a:t>
            </a:r>
            <a:br>
              <a:rPr sz="1800" lang="en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sz="1800" lang="en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Git: Rebuild application’s Docker images with each git push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danger!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simple formula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for entrepreneurs:</a:t>
            </a:r>
          </a:p>
          <a:p>
            <a:pPr rtl="0" lvl="0" indent="0" marL="457200">
              <a:buClr>
                <a:schemeClr val="dk1"/>
              </a:buClr>
              <a:buSzPct val="78571"/>
              <a:buFont typeface="Arial"/>
              <a:buNone/>
            </a:pPr>
            <a:r>
              <a:rPr sz="14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more done for less: focus sysadmins on production tasks</a:t>
            </a:r>
          </a:p>
          <a:p>
            <a:r>
              <a:t/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for sysadmins: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out of the box, it gives you the ability to sandbox any number of languages on a single server -- Ruby, Python, Node, etc. all supported, and further extension can be made via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* context</a:t>
            </a:r>
          </a:p>
          <a:p>
            <a:pPr rtl="0" lvl="0">
              <a:buNone/>
            </a:pPr>
            <a:r>
              <a:rPr lang="en"/>
              <a:t>* quick 50k ft view, Dokku and tools</a:t>
            </a:r>
          </a:p>
          <a:p>
            <a:pPr rtl="0" lvl="0">
              <a:buNone/>
            </a:pPr>
            <a:r>
              <a:rPr lang="en"/>
              <a:t>* what does this mean to me</a:t>
            </a:r>
          </a:p>
          <a:p>
            <a:pPr rtl="0" lvl="0">
              <a:buNone/>
            </a:pPr>
            <a:r>
              <a:rPr lang="en"/>
              <a:t>* leave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for sysadmins: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out of the box, it gives you the ability to sandbox any number of languages on a single server -- Ruby, Python, Node, etc. all supported, and further extension can be made via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0" name="Shape 2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so you have shown your code to everyone on your laptop, and everyone loves it -- and now you are ready to deploy… everything is great!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9" name="Shape 2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1" name="Shape 2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wait a minute, what’s this? enhance!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0" name="Shape 2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in the ideal world, this is a simple push operation, packaging and moving the code through a series of tests and finally arriving as a deployable package in OpsLand </a:t>
            </a:r>
            <a:br>
              <a:rPr lang="en"/>
            </a:br>
            <a:r>
              <a:rPr lang="en"/>
              <a:t>in reality, it is a series of skirmishes consisting of several back-and-forth </a:t>
            </a:r>
          </a:p>
          <a:p>
            <a:pPr>
              <a:buNone/>
            </a:pPr>
            <a:r>
              <a:rPr lang="en"/>
              <a:t>trips between dev and ops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6" name="Shape 3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in the ideal world, this is a simple push operation, packaging and moving the code through a series of tests and finally arriving as a deployable package in OpsLand </a:t>
            </a:r>
            <a:br>
              <a:rPr lang="en"/>
            </a:br>
            <a:r>
              <a:rPr lang="en"/>
              <a:t>in reality, it is a series of skirmishes consisting of several back-and-forth </a:t>
            </a:r>
          </a:p>
          <a:p>
            <a:pPr rtl="0" lvl="0">
              <a:buNone/>
            </a:pPr>
            <a:r>
              <a:rPr lang="en"/>
              <a:t>trips between dev and ops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2" name="Shape 3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it’s launch day! DEPLOY!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6" name="Shape 3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3" name="Shape 3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9" name="Shape 3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keep calm and deploy often -- this should be your mantra</a:t>
            </a:r>
          </a:p>
          <a:p>
            <a:pPr rtl="0" lvl="0">
              <a:buNone/>
            </a:pPr>
            <a:r>
              <a:rPr lang="en"/>
              <a:t>dokku gets you one step closer to deploying your product in production</a:t>
            </a:r>
          </a:p>
          <a:p>
            <a:pPr>
              <a:buNone/>
            </a:pPr>
            <a:r>
              <a:rPr lang="en"/>
              <a:t>this gets your code onto a server quickly and easily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6" name="Shape 3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* Dokku is available as option on DigitalOcean</a:t>
            </a:r>
          </a:p>
          <a:p>
            <a:pPr rtl="0" lvl="0">
              <a:buNone/>
            </a:pPr>
            <a:r>
              <a:rPr lang="en"/>
              <a:t>* Prior Dokku version (as of today)</a:t>
            </a:r>
          </a:p>
          <a:p>
            <a:pPr rtl="0" lvl="0">
              <a:buNone/>
            </a:pPr>
            <a:r>
              <a:rPr lang="en"/>
              <a:t>* Remember the ssh keys</a:t>
            </a:r>
          </a:p>
          <a:p>
            <a:r>
              <a:t/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6" name="Shape 3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3" name="Shape 3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2" name="Shape 3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>
                <a:solidFill>
                  <a:schemeClr val="dk1"/>
                </a:solidFill>
              </a:rPr>
              <a:t>continuous delivery = automation of dokku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" name="Shape 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20/8 technical</a:t>
            </a:r>
          </a:p>
          <a:p>
            <a:pPr rtl="0" lvl="0">
              <a:buNone/>
            </a:pPr>
            <a:r>
              <a:rPr lang="en"/>
              <a:t>4 weeks = #NoNinja!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8" name="Shape 3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finally, from there, you can snapshot those running containers and deploy them as Docker images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5" name="Shape 4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3" name="Shape 4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8" name="Shape 4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4" name="Shape 4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all quiet on the DMZ front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0" name="Shape 4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and now you gather the whole team together and… DEPLOY!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5" name="Shape 4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1" name="Shape 4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8" name="Shape 4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5" name="Shape 4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*who is in the room: developers, ops, entrepeneurs?</a:t>
            </a:r>
          </a:p>
          <a:p>
            <a:pPr rtl="0" lvl="0">
              <a:buNone/>
            </a:pPr>
            <a:r>
              <a:rPr lang="en"/>
              <a:t>* the next Bill G</a:t>
            </a:r>
          </a:p>
          <a:p>
            <a:pPr rtl="0" lvl="0">
              <a:buNone/>
            </a:pPr>
            <a:r>
              <a:rPr lang="en"/>
              <a:t>* or Edward Snowden</a:t>
            </a:r>
          </a:p>
          <a:p>
            <a:pPr>
              <a:buNone/>
            </a:pPr>
            <a:r>
              <a:rPr lang="en"/>
              <a:t>* heads-down developer</a:t>
            </a:r>
            <a:br>
              <a:rPr lang="en"/>
            </a:br>
            <a:r>
              <a:rPr lang="en"/>
              <a:t>* dokku use case different aspects</a:t>
            </a:r>
            <a:br>
              <a:rPr lang="en"/>
            </a:br>
            <a:r>
              <a:rPr lang="en"/>
              <a:t>* you will profit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1" name="Shape 4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8" name="Shape 4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4" name="Shape 4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* Focus on Dokku, not Docker</a:t>
            </a:r>
          </a:p>
          <a:p>
            <a:pPr rtl="0" lvl="0">
              <a:buNone/>
            </a:pPr>
            <a:r>
              <a:rPr lang="en"/>
              <a:t>* Quick walkthrough of key Dokku commands, perform simple end-to-end app dev and deployment</a:t>
            </a:r>
          </a:p>
          <a:p>
            <a:pPr rtl="0" lvl="0">
              <a:buNone/>
            </a:pPr>
            <a:r>
              <a:rPr lang="en">
                <a:solidFill>
                  <a:schemeClr val="dk1"/>
                </a:solidFill>
              </a:rPr>
              <a:t>* Meetups diverse audience, not everyone is technical</a:t>
            </a:r>
          </a:p>
          <a:p>
            <a:pPr rtl="0" lvl="0">
              <a:buNone/>
            </a:pPr>
            <a:r>
              <a:rPr lang="en"/>
              <a:t>* Source code will be available at the end</a:t>
            </a:r>
          </a:p>
          <a:p>
            <a:pPr>
              <a:buNone/>
            </a:pPr>
            <a:r>
              <a:rPr lang="en"/>
              <a:t>* finally, motivate you to learn more about this, save yourself some valuable time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dokku is a wrapper around well-tested tools within a well-tested paradigm</a:t>
            </a:r>
          </a:p>
          <a:p>
            <a:pPr rtl="0" lvl="0">
              <a:buNone/>
            </a:pPr>
            <a:r>
              <a:rPr lang="en"/>
              <a:t>* git version control</a:t>
            </a:r>
          </a:p>
          <a:p>
            <a:pPr rtl="0" lvl="0">
              <a:buNone/>
            </a:pPr>
            <a:r>
              <a:rPr lang="en"/>
              <a:t>* docker containers</a:t>
            </a:r>
          </a:p>
          <a:p>
            <a:pPr rtl="0" lvl="0">
              <a:buNone/>
            </a:pPr>
            <a:r>
              <a:rPr lang="en"/>
              <a:t>* heroku-like deployment</a:t>
            </a:r>
          </a:p>
          <a:p>
            <a:pPr>
              <a:buNone/>
            </a:pPr>
            <a:r>
              <a:rPr lang="en"/>
              <a:t>* nginx web services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* free/open source</a:t>
            </a:r>
          </a:p>
          <a:p>
            <a:pPr rtl="0" lvl="0">
              <a:buNone/>
            </a:pPr>
            <a:r>
              <a:rPr lang="en"/>
              <a:t>* with or without a dedicated server</a:t>
            </a:r>
          </a:p>
          <a:p>
            <a:pPr rtl="0" lvl="0">
              <a:buNone/>
            </a:pPr>
            <a:r>
              <a:rPr lang="en"/>
              <a:t>* offline or online</a:t>
            </a:r>
          </a:p>
          <a:p>
            <a:pPr rtl="0" lvl="0">
              <a:buNone/>
            </a:pPr>
            <a:r>
              <a:rPr lang="en"/>
              <a:t>* adaptable to your use case</a:t>
            </a:r>
          </a:p>
          <a:p>
            <a:pPr>
              <a:buNone/>
            </a:pPr>
            <a:r>
              <a:rPr lang="en"/>
              <a:t>* excellent pedigree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/>
          <p:nvPr/>
        </p:nvSpPr>
        <p:spPr>
          <a:xfrm>
            <a:off y="0" x="0"/>
            <a:ext cy="2994000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9" name="Shape 9"/>
          <p:cNvCxnSpPr/>
          <p:nvPr/>
        </p:nvCxnSpPr>
        <p:spPr>
          <a:xfrm>
            <a:off y="2963204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y="1867777" x="685800"/>
            <a:ext cy="1126200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indent="457200">
              <a:buSzPct val="100000"/>
              <a:buFont typeface="Fredoka One"/>
              <a:defRPr b="0" sz="7200">
                <a:latin typeface="Fredoka One"/>
                <a:ea typeface="Fredoka One"/>
                <a:cs typeface="Fredoka One"/>
                <a:sym typeface="Fredoka One"/>
              </a:defRPr>
            </a:lvl1pPr>
            <a:lvl2pPr indent="457200">
              <a:buSzPct val="100000"/>
              <a:defRPr sz="7200"/>
            </a:lvl2pPr>
            <a:lvl3pPr indent="457200">
              <a:buSzPct val="100000"/>
              <a:defRPr sz="7200"/>
            </a:lvl3pPr>
            <a:lvl4pPr indent="457200">
              <a:buSzPct val="100000"/>
              <a:defRPr sz="7200"/>
            </a:lvl4pPr>
            <a:lvl5pPr indent="457200">
              <a:buSzPct val="100000"/>
              <a:defRPr sz="7200"/>
            </a:lvl5pPr>
            <a:lvl6pPr indent="457200">
              <a:buSzPct val="100000"/>
              <a:defRPr sz="7200"/>
            </a:lvl6pPr>
            <a:lvl7pPr indent="457200">
              <a:buSzPct val="100000"/>
              <a:defRPr sz="7200"/>
            </a:lvl7pPr>
            <a:lvl8pPr indent="457200">
              <a:buSzPct val="100000"/>
              <a:defRPr sz="7200"/>
            </a:lvl8pPr>
            <a:lvl9pPr indent="457200">
              <a:buSzPct val="100000"/>
              <a:defRPr sz="7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y="3627026" x="685800"/>
            <a:ext cy="7743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marL="0">
              <a:spcBef>
                <a:spcPts val="0"/>
              </a:spcBef>
              <a:buClr>
                <a:srgbClr val="000000"/>
              </a:buClr>
              <a:buFont typeface="Open Sans"/>
              <a:buNone/>
              <a:defRPr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algn="ctr" indent="190500" mar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None/>
              <a:defRPr b="1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algn="ctr" indent="190500" mar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None/>
              <a:defRPr b="1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algn="ctr" indent="190500" mar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None/>
              <a:defRPr b="1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algn="ctr" indent="190500" mar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None/>
              <a:defRPr b="1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algn="ctr" indent="190500" mar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None/>
              <a:defRPr b="1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algn="ctr" indent="190500" mar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None/>
              <a:defRPr b="1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algn="ctr" indent="190500" mar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None/>
              <a:defRPr b="1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algn="ctr" indent="190500" mar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None/>
              <a:defRPr b="1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/>
          <p:nvPr/>
        </p:nvSpPr>
        <p:spPr>
          <a:xfrm>
            <a:off y="0" x="0"/>
            <a:ext cy="670800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14" name="Shape 14"/>
          <p:cNvCxnSpPr/>
          <p:nvPr/>
        </p:nvCxnSpPr>
        <p:spPr>
          <a:xfrm>
            <a:off y="670675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5" name="Shape 15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buFont typeface="Fredoka One"/>
              <a:defRPr b="0">
                <a:latin typeface="Fredoka One"/>
                <a:ea typeface="Fredoka One"/>
                <a:cs typeface="Fredoka One"/>
                <a:sym typeface="Fredoka One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Shape 20"/>
          <p:cNvSpPr/>
          <p:nvPr/>
        </p:nvSpPr>
        <p:spPr>
          <a:xfrm>
            <a:off y="0" x="0"/>
            <a:ext cy="670800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21" name="Shape 21"/>
          <p:cNvCxnSpPr/>
          <p:nvPr/>
        </p:nvCxnSpPr>
        <p:spPr>
          <a:xfrm>
            <a:off y="670675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0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buFont typeface="Fredoka One"/>
              <a:defRPr b="0">
                <a:latin typeface="Fredoka One"/>
                <a:ea typeface="Fredoka One"/>
                <a:cs typeface="Fredoka One"/>
                <a:sym typeface="Fredoka One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3" name="Shape 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" name="Shape 24"/>
          <p:cNvSpPr/>
          <p:nvPr/>
        </p:nvSpPr>
        <p:spPr>
          <a:xfrm>
            <a:off y="0" x="0"/>
            <a:ext cy="670800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25" name="Shape 25"/>
          <p:cNvCxnSpPr/>
          <p:nvPr/>
        </p:nvCxnSpPr>
        <p:spPr>
          <a:xfrm>
            <a:off y="670675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0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buFont typeface="Fredoka One"/>
              <a:defRPr b="0">
                <a:latin typeface="Fredoka One"/>
                <a:ea typeface="Fredoka One"/>
                <a:cs typeface="Fredoka One"/>
                <a:sym typeface="Fredoka One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71450" marL="285750">
              <a:spcBef>
                <a:spcPts val="0"/>
              </a:spcBef>
              <a:buClr>
                <a:srgbClr val="FFFFFF"/>
              </a:buClr>
              <a:buFont typeface="Fredoka One"/>
              <a:buNone/>
              <a:defRPr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/>
        </p:txBody>
      </p:sp>
      <p:sp>
        <p:nvSpPr>
          <p:cNvPr id="29" name="Shape 29"/>
          <p:cNvSpPr/>
          <p:nvPr/>
        </p:nvSpPr>
        <p:spPr>
          <a:xfrm>
            <a:off y="0" x="4274"/>
            <a:ext cy="4406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30" name="Shape 30"/>
          <p:cNvCxnSpPr/>
          <p:nvPr/>
        </p:nvCxnSpPr>
        <p:spPr>
          <a:xfrm>
            <a:off y="4384371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Blue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8"/><Relationship Target="../slideLayouts/slideLayout7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indent="228600" marL="0"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52400" marL="3429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indent="-133350" marL="7429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indent="-76200" marL="11430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indent="-114300" marL="1600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indent="-114300" marL="20574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indent="-114300" marL="25146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indent="-114300" marL="29718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indent="-114300" marL="34290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indent="-114300" marL="3886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2.gif" Type="http://schemas.openxmlformats.org/officeDocument/2006/relationships/image" Id="rId4"/><Relationship Target="../media/image13.png" Type="http://schemas.openxmlformats.org/officeDocument/2006/relationships/image" Id="rId3"/><Relationship Target="../media/image03.png" Type="http://schemas.openxmlformats.org/officeDocument/2006/relationships/image" Id="rId6"/><Relationship Target="http://creativecommons.org/licenses/by/4.0/" Type="http://schemas.openxmlformats.org/officeDocument/2006/relationships/hyperlink" TargetMode="External" Id="rId5"/><Relationship Target="../media/image05.png" Type="http://schemas.openxmlformats.org/officeDocument/2006/relationships/image" Id="rId8"/><Relationship Target="http://bit.ly/dokku-2014-03" Type="http://schemas.openxmlformats.org/officeDocument/2006/relationships/hyperlink" TargetMode="External" Id="rId7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4.png" Type="http://schemas.openxmlformats.org/officeDocument/2006/relationships/image" Id="rId4"/><Relationship Target="../media/image08.jp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4.png" Type="http://schemas.openxmlformats.org/officeDocument/2006/relationships/image" Id="rId4"/><Relationship Target="../media/image08.jp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3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3.xml" Type="http://schemas.openxmlformats.org/officeDocument/2006/relationships/slideLayout" Id="rId1"/><Relationship Target="../media/image18.png" Type="http://schemas.openxmlformats.org/officeDocument/2006/relationships/image" Id="rId4"/><Relationship Target="http://nginx.org" Type="http://schemas.openxmlformats.org/officeDocument/2006/relationships/hyperlink" TargetMode="External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3.xml" Type="http://schemas.openxmlformats.org/officeDocument/2006/relationships/slideLayout" Id="rId1"/><Relationship Target="https://flynn.io" Type="http://schemas.openxmlformats.org/officeDocument/2006/relationships/hyperlink" TargetMode="External" Id="rId4"/><Relationship Target="http://github.com/progrium/dokku" Type="http://schemas.openxmlformats.org/officeDocument/2006/relationships/hyperlink" TargetMode="External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3.xml" Type="http://schemas.openxmlformats.org/officeDocument/2006/relationships/slideLayout" Id="rId1"/><Relationship Target="http://github.com/progrium/dokku" Type="http://schemas.openxmlformats.org/officeDocument/2006/relationships/hyperlink" TargetMode="External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5.xml" Type="http://schemas.openxmlformats.org/officeDocument/2006/relationships/slideLayout" Id="rId1"/><Relationship Target="../media/image06.jpg" Type="http://schemas.openxmlformats.org/officeDocument/2006/relationships/image" Id="rId4"/><Relationship Target="../media/image00.jpg" Type="http://schemas.openxmlformats.org/officeDocument/2006/relationships/image" Id="rId3"/><Relationship Target="../media/image02.jpg" Type="http://schemas.openxmlformats.org/officeDocument/2006/relationships/image" Id="rId5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0.jp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6.jp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2.jp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15.jp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11.png" Type="http://schemas.openxmlformats.org/officeDocument/2006/relationships/image" Id="rId4"/><Relationship Target="../media/image09.jp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11.png" Type="http://schemas.openxmlformats.org/officeDocument/2006/relationships/image" Id="rId4"/><Relationship Target="../media/image09.jp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24.jp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24.jp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14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16.jp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5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3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3.xml" Type="http://schemas.openxmlformats.org/officeDocument/2006/relationships/slideLayout" Id="rId1"/><Relationship Target="http://bit.ly/dokku-2014-03-shelr-install-dokku-server" Type="http://schemas.openxmlformats.org/officeDocument/2006/relationships/hyperlink" TargetMode="External" Id="rId4"/><Relationship Target="../media/image19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png" Type="http://schemas.openxmlformats.org/officeDocument/2006/relationships/image" Id="rId4"/><Relationship Target="mailto:dokku@example.com" Type="http://schemas.openxmlformats.org/officeDocument/2006/relationships/hyperlink" TargetMode="External" Id="rId3"/><Relationship Target="http://bit.ly/dokku-2014-03-shelr-dokku-client-push" Type="http://schemas.openxmlformats.org/officeDocument/2006/relationships/hyperlink" TargetMode="External" Id="rId5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3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4"/><Relationship Target="../media/image21.png" Type="http://schemas.openxmlformats.org/officeDocument/2006/relationships/image" Id="rId3"/><Relationship Target="../media/image22.png" Type="http://schemas.openxmlformats.org/officeDocument/2006/relationships/image" Id="rId5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3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jp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33.pn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27.jp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28.jp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3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6.jpg" Type="http://schemas.openxmlformats.org/officeDocument/2006/relationships/image" Id="rId4"/><Relationship Target="../media/image00.jpg" Type="http://schemas.openxmlformats.org/officeDocument/2006/relationships/image" Id="rId3"/><Relationship Target="../media/image02.jpg" Type="http://schemas.openxmlformats.org/officeDocument/2006/relationships/image" Id="rId5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3.xml" Type="http://schemas.openxmlformats.org/officeDocument/2006/relationships/slideLayout" Id="rId1"/><Relationship Target="http://bit.ly/dokku-2014-03-shelr" Type="http://schemas.openxmlformats.org/officeDocument/2006/relationships/hyperlink" TargetMode="External" Id="rId4"/><Relationship Target="http://bit.ly/dokku-2014-03" Type="http://schemas.openxmlformats.org/officeDocument/2006/relationships/hyperlink" TargetMode="External" Id="rId3"/><Relationship Target="http://bit.ly/dokku-2014-03-links" Type="http://schemas.openxmlformats.org/officeDocument/2006/relationships/hyperlink" TargetMode="External" Id="rId6"/><Relationship Target="http://bit.ly/dokku-2014-03-src" Type="http://schemas.openxmlformats.org/officeDocument/2006/relationships/hyperlink" TargetMode="External" Id="rId5"/></Relationships>
</file>

<file path=ppt/slides/_rels/slide51.xml.rels><?xml version="1.0" encoding="UTF-8" standalone="yes"?><Relationships xmlns="http://schemas.openxmlformats.org/package/2006/relationships"><Relationship Target="https://upload.wikimedia.org/wikipedia/commons/e/ed/Panmunjeom_DMZ.png" Type="http://schemas.openxmlformats.org/officeDocument/2006/relationships/hyperlink" TargetMode="External" Id="rId16"/><Relationship Target="https://upload.wikimedia.org/wikipedia/commons/7/72/A_South_Korean_soldier_(right)_stands_guard_at_Pan_Mun_Jom_in_Korea's_Demilitarized_Zone_Sept_020912-F-IZ313-223.jpg" Type="http://schemas.openxmlformats.org/officeDocument/2006/relationships/hyperlink" TargetMode="External" Id="rId15"/><Relationship Target="https://farm9.staticflickr.com/8054/8110300895_0075042080_o.jpg" Type="http://schemas.openxmlformats.org/officeDocument/2006/relationships/hyperlink" TargetMode="External" Id="rId14"/><Relationship Target="../notesSlides/notesSlide51.xml" Type="http://schemas.openxmlformats.org/officeDocument/2006/relationships/notesSlide" Id="rId2"/><Relationship Target="http://www.muenster.org/filmwerkstatt/filmfestival/15/english/match-cut.jpg" Type="http://schemas.openxmlformats.org/officeDocument/2006/relationships/hyperlink" TargetMode="External" Id="rId12"/><Relationship Target="../slideLayouts/slideLayout3.xml" Type="http://schemas.openxmlformats.org/officeDocument/2006/relationships/slideLayout" Id="rId1"/><Relationship Target="https://upload.wikimedia.org/wikipedia/commons/1/1b/Arirang_Mass_Games,_Pyongyang,_North_Korea-1.jpg" Type="http://schemas.openxmlformats.org/officeDocument/2006/relationships/hyperlink" TargetMode="External" Id="rId13"/><Relationship Target="http://git-scm.com/images/logos/downloads/Git-Logo-2Color.png" Type="http://schemas.openxmlformats.org/officeDocument/2006/relationships/hyperlink" TargetMode="External" Id="rId4"/><Relationship Target="http://media.zenfs.com/en_us/News/Reuters/2014-02-10T164111Z_1452424685_GM1EA2B014301_RTRMADP_3_KOREA-NORTH.JPG" Type="http://schemas.openxmlformats.org/officeDocument/2006/relationships/hyperlink" TargetMode="External" Id="rId10"/><Relationship Target="https://d1lpkba4w1baqt.cloudfront.net/heroku-logo-light-300x100.png" Type="http://schemas.openxmlformats.org/officeDocument/2006/relationships/hyperlink" TargetMode="External" Id="rId3"/><Relationship Target="http://www.flavinscorner.com/2001bone.jpg" Type="http://schemas.openxmlformats.org/officeDocument/2006/relationships/hyperlink" TargetMode="External" Id="rId11"/><Relationship Target="http://s12.photobucket.com/user/jcwc84/media/PSY-GANGNAMSTYLEM_Vmp4_snapshot_0108_20110903_170334-1.jpg.html" Type="http://schemas.openxmlformats.org/officeDocument/2006/relationships/hyperlink" TargetMode="External" Id="rId9"/><Relationship Target="http://kohsuke.org/wp-content/uploads/2011/03/CloudBees-Logo.png" Type="http://schemas.openxmlformats.org/officeDocument/2006/relationships/hyperlink" TargetMode="External" Id="rId6"/><Relationship Target="https://www.dotcloud.com/static/img_2012/docker_logo.png" Type="http://schemas.openxmlformats.org/officeDocument/2006/relationships/hyperlink" TargetMode="External" Id="rId5"/><Relationship Target="http://kimjongunlookingatthings.tumblr.com/image/46612145368" Type="http://schemas.openxmlformats.org/officeDocument/2006/relationships/hyperlink" TargetMode="External" Id="rId8"/><Relationship Target="http://wiki.nginx.org/images/8/83/Nginx-logo.svg" Type="http://schemas.openxmlformats.org/officeDocument/2006/relationships/hyperlink" TargetMode="External" Id="rId7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32.jp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3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5.xml" Type="http://schemas.openxmlformats.org/officeDocument/2006/relationships/slideLayout" Id="rId1"/><Relationship Target="../media/image07.png" Type="http://schemas.openxmlformats.org/officeDocument/2006/relationships/image" Id="rId4"/><Relationship Target="../media/image04.png" Type="http://schemas.openxmlformats.org/officeDocument/2006/relationships/image" Id="rId3"/><Relationship Target="../media/image10.png" Type="http://schemas.openxmlformats.org/officeDocument/2006/relationships/image" Id="rId6"/><Relationship Target="../media/image18.png" Type="http://schemas.openxmlformats.org/officeDocument/2006/relationships/image" Id="rId5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3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" name="Shape 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" name="Shape 34"/>
          <p:cNvSpPr txBox="1"/>
          <p:nvPr>
            <p:ph type="ctrTitle"/>
          </p:nvPr>
        </p:nvSpPr>
        <p:spPr>
          <a:xfrm>
            <a:off y="349949" x="685800"/>
            <a:ext cy="2397900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buNone/>
            </a:pPr>
            <a:r>
              <a:rPr lang="en"/>
              <a:t>SHIPPING CODE</a:t>
            </a:r>
            <a:br>
              <a:rPr b="0" lang="en">
                <a:latin typeface="Fredoka One"/>
                <a:ea typeface="Fredoka One"/>
                <a:cs typeface="Fredoka One"/>
                <a:sym typeface="Fredoka One"/>
              </a:rPr>
            </a:br>
            <a:r>
              <a:rPr b="0" lang="en">
                <a:latin typeface="Fredoka One"/>
                <a:ea typeface="Fredoka One"/>
                <a:cs typeface="Fredoka One"/>
                <a:sym typeface="Fredoka One"/>
              </a:rPr>
              <a:t>WITH </a:t>
            </a:r>
            <a:r>
              <a:rPr b="0" lang="en">
                <a:solidFill>
                  <a:srgbClr val="F6B26B"/>
                </a:solidFill>
                <a:latin typeface="Fredoka One"/>
                <a:ea typeface="Fredoka One"/>
                <a:cs typeface="Fredoka One"/>
                <a:sym typeface="Fredoka One"/>
              </a:rPr>
              <a:t>DOKKU</a:t>
            </a:r>
          </a:p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y="3823024" x="685800"/>
            <a:ext cy="9674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lang="en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Jakarta, Indonesia</a:t>
            </a:r>
          </a:p>
          <a:p>
            <a:pPr algn="ctr" rtl="0" lvl="0">
              <a:buNone/>
            </a:pPr>
            <a:r>
              <a:rPr b="1" lang="en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8 Mar 2014 / @shirkeydev</a:t>
            </a:r>
          </a:p>
        </p:txBody>
      </p:sp>
      <p:pic>
        <p:nvPicPr>
          <p:cNvPr id="36" name="Shape 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177625" x="2622200"/>
            <a:ext cy="624574" cx="261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135899" x="5311500"/>
            <a:ext cy="708024" cx="9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/>
        </p:nvSpPr>
        <p:spPr>
          <a:xfrm>
            <a:off y="3752675" x="184975"/>
            <a:ext cy="1108199" cx="2202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lnSpc>
                <a:spcPct val="97500"/>
              </a:lnSpc>
              <a:buNone/>
            </a:pPr>
            <a:r>
              <a:rPr b="1" sz="1000" lang="en">
                <a:solidFill>
                  <a:schemeClr val="dk1"/>
                </a:solidFill>
              </a:rPr>
              <a:t>Shipping Code with Dokku</a:t>
            </a:r>
            <a:r>
              <a:rPr sz="1000" lang="en">
                <a:solidFill>
                  <a:schemeClr val="dk1"/>
                </a:solidFill>
              </a:rPr>
              <a:t> by </a:t>
            </a:r>
            <a:r>
              <a:rPr b="1" sz="1000" lang="en">
                <a:solidFill>
                  <a:schemeClr val="dk1"/>
                </a:solidFill>
              </a:rPr>
              <a:t>@shirkey</a:t>
            </a:r>
            <a:r>
              <a:rPr sz="1000" lang="en">
                <a:solidFill>
                  <a:schemeClr val="dk1"/>
                </a:solidFill>
              </a:rPr>
              <a:t> is licensed under a </a:t>
            </a:r>
            <a:r>
              <a:rPr sz="1000" lang="en">
                <a:solidFill>
                  <a:srgbClr val="4374B7"/>
                </a:solidFill>
                <a:hlinkClick r:id="rId5"/>
              </a:rPr>
              <a:t>Creative Commons Attribution 4.0 International License</a:t>
            </a:r>
            <a:r>
              <a:rPr sz="1000" lang="en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4560025" x="867175"/>
            <a:ext cy="295275" cx="838200"/>
          </a:xfrm>
          <a:prstGeom prst="rect">
            <a:avLst/>
          </a:prstGeom>
        </p:spPr>
      </p:pic>
      <p:sp>
        <p:nvSpPr>
          <p:cNvPr id="40" name="Shape 40"/>
          <p:cNvSpPr txBox="1"/>
          <p:nvPr/>
        </p:nvSpPr>
        <p:spPr>
          <a:xfrm>
            <a:off y="4649750" x="6901350"/>
            <a:ext cy="411599" cx="2070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lang="en">
                <a:solidFill>
                  <a:srgbClr val="222222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7"/>
              </a:rPr>
              <a:t>http://bit.ly/dokku-2014-03</a:t>
            </a:r>
          </a:p>
        </p:txBody>
      </p:sp>
      <p:pic>
        <p:nvPicPr>
          <p:cNvPr id="41" name="Shape 4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3267350" x="7245460"/>
            <a:ext cy="1382399" cx="1382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30" name="Shape 1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682400" x="0"/>
            <a:ext cy="5149521" cx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y="1809750" x="0"/>
            <a:ext cy="35621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CONTAINERS,</a:t>
            </a:r>
          </a:p>
          <a:p>
            <a:pPr rtl="0" lvl="0" indent="457200" marL="91440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CONTAINERS,</a:t>
            </a:r>
          </a:p>
          <a:p>
            <a:pPr rtl="0" lvl="0" indent="0" marL="274320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CONTAINERS!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765452" x="2222375"/>
            <a:ext cy="1123124" cx="469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Docker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presetID="2" fill="hold" presetSubtype="8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presetID="2" fill="hold" presetSubtype="8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Docker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682400" x="0"/>
            <a:ext cy="5149521" cx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y="1809750" x="0"/>
            <a:ext cy="35621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CONTAINERS,</a:t>
            </a:r>
          </a:p>
          <a:p>
            <a:pPr rtl="0" lvl="0" indent="457200" marL="91440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CONTAINERS,</a:t>
            </a:r>
          </a:p>
          <a:p>
            <a:pPr rtl="0" lvl="0" indent="0" marL="274320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CONTAINERS!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765452" x="2222375"/>
            <a:ext cy="1123124" cx="469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 rot="-594061">
            <a:off y="1403159" x="909682"/>
            <a:ext cy="2882130" cx="7233635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9600" lang="en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NOT YET PRODUCTION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y="2314575" x="457200"/>
            <a:ext cy="2611200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“Cloud computing designed and built for developers”</a:t>
            </a:r>
          </a:p>
          <a:p>
            <a:pPr algn="r">
              <a:buNone/>
            </a:pPr>
            <a:r>
              <a:rPr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from </a:t>
            </a:r>
            <a:r>
              <a:rPr u="sng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http://heroku.com</a:t>
            </a: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Heroku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43550" x="514350"/>
            <a:ext cy="952500" cx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idx="2" type="body"/>
          </p:nvPr>
        </p:nvSpPr>
        <p:spPr>
          <a:xfrm>
            <a:off y="904875" x="4692275"/>
            <a:ext cy="40208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Platform-as-a-Service (PaaS)</a:t>
            </a:r>
          </a:p>
          <a:p>
            <a:r>
              <a:t/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Free tier, optionally scales up to meet your demand</a:t>
            </a:r>
          </a:p>
          <a:p>
            <a:r>
              <a:t/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Easy deployment via git</a:t>
            </a:r>
          </a:p>
          <a:p>
            <a:r>
              <a:t/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Services (database, email, etc) all available in the same integrated platform</a:t>
            </a:r>
          </a:p>
          <a:p>
            <a:r>
              <a:t/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u="sng" sz="2400" lang="en">
                <a:latin typeface="Ubuntu Condensed"/>
                <a:ea typeface="Ubuntu Condensed"/>
                <a:cs typeface="Ubuntu Condensed"/>
                <a:sym typeface="Ubuntu Condensed"/>
              </a:rPr>
              <a:t>Limits to size and scale of the application on the free tier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Nginx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y="2435825" x="304800"/>
            <a:ext cy="2489999" cx="4324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None/>
            </a:pPr>
            <a:r>
              <a:rPr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“nginx (engine x) is an HTTP and reverse proxy server...”</a:t>
            </a:r>
          </a:p>
          <a:p>
            <a:pPr algn="r" rtl="0" lvl="0">
              <a:buNone/>
            </a:pPr>
            <a:r>
              <a:rPr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from </a:t>
            </a:r>
            <a:r>
              <a:rPr u="sng" sz="1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3"/>
              </a:rPr>
              <a:t>http://nginx.org</a:t>
            </a:r>
          </a:p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y="1419225" x="4892300"/>
            <a:ext cy="3019500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reverse proxy to apps</a:t>
            </a:r>
          </a:p>
          <a:p>
            <a:r>
              <a:t/>
            </a:r>
          </a:p>
          <a:p>
            <a:pPr rtl="0" lvl="0" indent="-381000" marL="457200"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forwards requests by application name</a:t>
            </a:r>
          </a:p>
          <a:p>
            <a:r>
              <a:t/>
            </a:r>
          </a:p>
          <a:p>
            <a:pPr rtl="0" lvl="0" indent="-381000" marL="457200"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custom config can be added without affecting Dokku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819142" x="1533525"/>
            <a:ext cy="1692874" cx="219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Dokku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y="1190625" x="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None/>
            </a:pPr>
            <a:r>
              <a:rPr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“Docker powered mini-Heroku. The smallest PaaS implementation you've ever seen.” </a:t>
            </a:r>
            <a:r>
              <a:rPr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from </a:t>
            </a:r>
            <a:r>
              <a:rPr u="sng" sz="1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3"/>
              </a:rPr>
              <a:t>http://github.com/progrium/dokku</a:t>
            </a:r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y="1028700" x="4267200"/>
            <a:ext cy="3543300" cx="4629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lnSpc>
                <a:spcPct val="150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114 lines of Bash</a:t>
            </a:r>
          </a:p>
          <a:p>
            <a:pPr rtl="0" lvl="0" indent="-381000" marL="457200">
              <a:lnSpc>
                <a:spcPct val="150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Heroku conventions</a:t>
            </a:r>
          </a:p>
          <a:p>
            <a:pPr rtl="0" lvl="0" indent="-381000" marL="457200">
              <a:lnSpc>
                <a:spcPct val="150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Git for code deployment</a:t>
            </a:r>
          </a:p>
          <a:p>
            <a:pPr rtl="0" lvl="0" indent="-381000" marL="457200">
              <a:lnSpc>
                <a:spcPct val="150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Docker for virtualization, isolation</a:t>
            </a:r>
          </a:p>
          <a:p>
            <a:pPr rtl="0" lvl="0" indent="-381000" marL="457200">
              <a:lnSpc>
                <a:spcPct val="150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Plugins (Postgres, Redis, etc)</a:t>
            </a:r>
          </a:p>
          <a:p>
            <a:pPr rtl="0" lvl="0" indent="-381000" marL="457200">
              <a:lnSpc>
                <a:spcPct val="150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Single server only</a:t>
            </a:r>
            <a:r>
              <a:rPr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 (see </a:t>
            </a:r>
            <a:r>
              <a:rPr u="sng" sz="24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4"/>
              </a:rPr>
              <a:t>flynn.io</a:t>
            </a:r>
            <a:r>
              <a:rPr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Dokku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y="1190625" x="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None/>
            </a:pPr>
            <a:r>
              <a:rPr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“Docker powered mini-Heroku. The smallest PaaS implementation you've ever seen.” </a:t>
            </a:r>
            <a:r>
              <a:rPr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from </a:t>
            </a:r>
            <a:r>
              <a:rPr u="sng" sz="1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3"/>
              </a:rPr>
              <a:t>http://github.com/progrium/dokku</a:t>
            </a:r>
          </a:p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y="1209675" x="4267200"/>
            <a:ext cy="2943300" cx="4629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lnSpc>
                <a:spcPct val="150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114 lines of Bash</a:t>
            </a:r>
          </a:p>
          <a:p>
            <a:pPr rtl="0" lvl="0" indent="-381000" marL="457200">
              <a:lnSpc>
                <a:spcPct val="150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Heroku conventions</a:t>
            </a:r>
          </a:p>
          <a:p>
            <a:pPr rtl="0" lvl="0" indent="-381000" marL="457200">
              <a:lnSpc>
                <a:spcPct val="150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Plugins (Postgres, Redis, etc)</a:t>
            </a:r>
          </a:p>
          <a:p>
            <a:pPr rtl="0" lvl="0" indent="-381000" marL="457200">
              <a:lnSpc>
                <a:spcPct val="150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Docker for virtualization, isolation</a:t>
            </a:r>
          </a:p>
          <a:p>
            <a:pPr rtl="0" lvl="0" indent="-381000" marL="457200">
              <a:lnSpc>
                <a:spcPct val="150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Git for code deployment</a:t>
            </a:r>
          </a:p>
        </p:txBody>
      </p:sp>
      <p:sp>
        <p:nvSpPr>
          <p:cNvPr id="173" name="Shape 173"/>
          <p:cNvSpPr txBox="1"/>
          <p:nvPr/>
        </p:nvSpPr>
        <p:spPr>
          <a:xfrm rot="-594061">
            <a:off y="1403159" x="909682"/>
            <a:ext cy="2882130" cx="7233635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9600" lang="en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NOT YET PRODUCTION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/>
          <p:nvPr/>
        </p:nvSpPr>
        <p:spPr>
          <a:xfrm>
            <a:off y="209775" x="6667550"/>
            <a:ext cy="2209799" cx="2209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79" name="Shape 179"/>
          <p:cNvSpPr txBox="1"/>
          <p:nvPr/>
        </p:nvSpPr>
        <p:spPr>
          <a:xfrm>
            <a:off y="1352775" x="419150"/>
            <a:ext cy="2914799" cx="8458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DOKKU </a:t>
            </a:r>
            <a:b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APPLIED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y="76425" x="6496100"/>
            <a:ext cy="2476500" cx="2552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9200" lang="en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3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0"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@&lt;you&gt;</a:t>
            </a:r>
            <a:r>
              <a:rPr b="0" lang="en">
                <a:latin typeface="Fredoka One"/>
                <a:ea typeface="Fredoka One"/>
                <a:cs typeface="Fredoka One"/>
                <a:sym typeface="Fredoka One"/>
              </a:rPr>
              <a:t> + </a:t>
            </a:r>
            <a:r>
              <a:rPr b="0" lang="en">
                <a:solidFill>
                  <a:srgbClr val="E69138"/>
                </a:solidFill>
                <a:latin typeface="Fredoka One"/>
                <a:ea typeface="Fredoka One"/>
                <a:cs typeface="Fredoka One"/>
                <a:sym typeface="Fredoka One"/>
              </a:rPr>
              <a:t>DOKKU</a:t>
            </a:r>
            <a:r>
              <a:rPr b="0" lang="en">
                <a:latin typeface="Fredoka One"/>
                <a:ea typeface="Fredoka One"/>
                <a:cs typeface="Fredoka One"/>
                <a:sym typeface="Fredoka One"/>
              </a:rPr>
              <a:t> = </a:t>
            </a:r>
            <a:r>
              <a:rPr b="0" lang="en">
                <a:solidFill>
                  <a:schemeClr val="accent1"/>
                </a:solidFill>
                <a:latin typeface="Fredoka One"/>
                <a:ea typeface="Fredoka One"/>
                <a:cs typeface="Fredoka One"/>
                <a:sym typeface="Fredoka One"/>
              </a:rPr>
              <a:t>#PROFIT</a:t>
            </a:r>
          </a:p>
        </p:txBody>
      </p:sp>
      <p:grpSp>
        <p:nvGrpSpPr>
          <p:cNvPr id="186" name="Shape 186"/>
          <p:cNvGrpSpPr/>
          <p:nvPr/>
        </p:nvGrpSpPr>
        <p:grpSpPr>
          <a:xfrm rot="-587972">
            <a:off y="907845" x="1859220"/>
            <a:ext cy="2767248" cx="2107780"/>
            <a:chOff y="1357200" x="649575"/>
            <a:chExt cy="2767274" cx="2107799"/>
          </a:xfrm>
        </p:grpSpPr>
        <p:sp>
          <p:nvSpPr>
            <p:cNvPr id="187" name="Shape 187"/>
            <p:cNvSpPr/>
            <p:nvPr/>
          </p:nvSpPr>
          <p:spPr>
            <a:xfrm>
              <a:off y="1398675" x="687675"/>
              <a:ext cy="2725799" cx="2069699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w="19050" cap="flat">
              <a:solidFill>
                <a:srgbClr val="CCCCCC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grpSp>
          <p:nvGrpSpPr>
            <p:cNvPr id="188" name="Shape 188"/>
            <p:cNvGrpSpPr/>
            <p:nvPr/>
          </p:nvGrpSpPr>
          <p:grpSpPr>
            <a:xfrm>
              <a:off y="1357200" x="649575"/>
              <a:ext cy="2730600" cx="2069699"/>
              <a:chOff y="1357200" x="649575"/>
              <a:chExt cy="2730600" cx="2069699"/>
            </a:xfrm>
          </p:grpSpPr>
          <p:sp>
            <p:nvSpPr>
              <p:cNvPr id="189" name="Shape 189"/>
              <p:cNvSpPr/>
              <p:nvPr/>
            </p:nvSpPr>
            <p:spPr>
              <a:xfrm>
                <a:off y="1362000" x="649575"/>
                <a:ext cy="2725799" cx="2066699"/>
              </a:xfrm>
              <a:prstGeom prst="roundRect">
                <a:avLst>
                  <a:gd fmla="val 16667" name="adj"/>
                </a:avLst>
              </a:prstGeom>
              <a:solidFill>
                <a:srgbClr val="93C47D"/>
              </a:solidFill>
              <a:ln w="19050" cap="flat">
                <a:solidFill>
                  <a:srgbClr val="38761D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90" name="Shape 190"/>
              <p:cNvSpPr txBox="1"/>
              <p:nvPr/>
            </p:nvSpPr>
            <p:spPr>
              <a:xfrm>
                <a:off y="1357200" x="649575"/>
                <a:ext cy="486900" cx="2069699"/>
              </a:xfrm>
              <a:prstGeom prst="rect">
                <a:avLst/>
              </a:prstGeom>
            </p:spPr>
            <p:txBody>
              <a:bodyPr bIns="91425" rIns="91425" lIns="91425" tIns="91425" anchor="t" anchorCtr="0">
                <a:noAutofit/>
              </a:bodyPr>
              <a:lstStyle/>
              <a:p>
                <a:pPr algn="ctr" rtl="0" lvl="0">
                  <a:buNone/>
                </a:pPr>
                <a:r>
                  <a:rPr sz="2400" lang="en">
                    <a:latin typeface="Fredoka One"/>
                    <a:ea typeface="Fredoka One"/>
                    <a:cs typeface="Fredoka One"/>
                    <a:sym typeface="Fredoka One"/>
                  </a:rPr>
                  <a:t>@bizowner</a:t>
                </a:r>
              </a:p>
            </p:txBody>
          </p:sp>
          <p:pic>
            <p:nvPicPr>
              <p:cNvPr id="191" name="Shape 191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y="1843974" x="1024237"/>
                <a:ext cy="1761849" cx="13203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2" name="Shape 192"/>
          <p:cNvGrpSpPr/>
          <p:nvPr/>
        </p:nvGrpSpPr>
        <p:grpSpPr>
          <a:xfrm>
            <a:off y="864783" x="3574700"/>
            <a:ext cy="2763416" cx="2116374"/>
            <a:chOff y="1321983" x="3574700"/>
            <a:chExt cy="2763416" cx="2116374"/>
          </a:xfrm>
        </p:grpSpPr>
        <p:sp>
          <p:nvSpPr>
            <p:cNvPr id="193" name="Shape 193"/>
            <p:cNvSpPr/>
            <p:nvPr/>
          </p:nvSpPr>
          <p:spPr>
            <a:xfrm>
              <a:off y="1359600" x="3621375"/>
              <a:ext cy="2725799" cx="2069699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w="19050" cap="flat">
              <a:solidFill>
                <a:srgbClr val="CCCCCC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194" name="Shape 194"/>
            <p:cNvSpPr/>
            <p:nvPr/>
          </p:nvSpPr>
          <p:spPr>
            <a:xfrm>
              <a:off y="1321983" x="3574700"/>
              <a:ext cy="2725799" cx="2066699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w="19050" cap="flat">
              <a:solidFill>
                <a:srgbClr val="674EA7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195" name="Shape 195"/>
            <p:cNvSpPr txBox="1"/>
            <p:nvPr/>
          </p:nvSpPr>
          <p:spPr>
            <a:xfrm>
              <a:off y="1321996" x="3574700"/>
              <a:ext cy="2689199" cx="20696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buNone/>
              </a:pPr>
              <a:r>
                <a:rPr sz="2400" lang="en">
                  <a:latin typeface="Fredoka One"/>
                  <a:ea typeface="Fredoka One"/>
                  <a:cs typeface="Fredoka One"/>
                  <a:sym typeface="Fredoka One"/>
                </a:rPr>
                <a:t>@sysadmin</a:t>
              </a:r>
            </a:p>
          </p:txBody>
        </p:sp>
        <p:pic>
          <p:nvPicPr>
            <p:cNvPr id="196" name="Shape 196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y="1826225" x="3919862"/>
              <a:ext cy="1813973" cx="1399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Shape 197"/>
          <p:cNvGrpSpPr/>
          <p:nvPr/>
        </p:nvGrpSpPr>
        <p:grpSpPr>
          <a:xfrm rot="509976">
            <a:off y="1005671" x="5328174"/>
            <a:ext cy="2808702" cx="2115388"/>
            <a:chOff y="1344300" x="6499825"/>
            <a:chExt cy="2808749" cx="2115424"/>
          </a:xfrm>
        </p:grpSpPr>
        <p:sp>
          <p:nvSpPr>
            <p:cNvPr id="198" name="Shape 198"/>
            <p:cNvSpPr/>
            <p:nvPr/>
          </p:nvSpPr>
          <p:spPr>
            <a:xfrm>
              <a:off y="1427250" x="6545550"/>
              <a:ext cy="2725799" cx="2069699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w="19050" cap="flat">
              <a:solidFill>
                <a:srgbClr val="D9D9D9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grpSp>
          <p:nvGrpSpPr>
            <p:cNvPr id="199" name="Shape 199"/>
            <p:cNvGrpSpPr/>
            <p:nvPr/>
          </p:nvGrpSpPr>
          <p:grpSpPr>
            <a:xfrm>
              <a:off y="1344300" x="6499825"/>
              <a:ext cy="2761201" cx="2069699"/>
              <a:chOff y="1344300" x="6499825"/>
              <a:chExt cy="2761201" cx="2069699"/>
            </a:xfrm>
          </p:grpSpPr>
          <p:grpSp>
            <p:nvGrpSpPr>
              <p:cNvPr id="200" name="Shape 200"/>
              <p:cNvGrpSpPr/>
              <p:nvPr/>
            </p:nvGrpSpPr>
            <p:grpSpPr>
              <a:xfrm>
                <a:off y="1344300" x="6499825"/>
                <a:ext cy="2761201" cx="2069699"/>
                <a:chOff y="1344300" x="6499825"/>
                <a:chExt cy="2761201" cx="2069699"/>
              </a:xfrm>
            </p:grpSpPr>
            <p:sp>
              <p:nvSpPr>
                <p:cNvPr id="201" name="Shape 201"/>
                <p:cNvSpPr/>
                <p:nvPr/>
              </p:nvSpPr>
              <p:spPr>
                <a:xfrm>
                  <a:off y="1344301" x="6499825"/>
                  <a:ext cy="2761200" cx="20666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E599"/>
                </a:solidFill>
                <a:ln w="19050" cap="flat">
                  <a:solidFill>
                    <a:srgbClr val="F1C232"/>
                  </a:solidFill>
                  <a:prstDash val="solid"/>
                  <a:round/>
                  <a:headEnd w="med" len="med" type="none"/>
                  <a:tailEnd w="med" len="med" type="none"/>
                </a:ln>
              </p:spPr>
              <p:txBody>
                <a:bodyPr bIns="91425" rIns="91425" lIns="91425" tIns="91425" anchor="ctr" anchorCtr="0">
                  <a:noAutofit/>
                </a:bodyPr>
                <a:lstStyle/>
                <a:p/>
              </p:txBody>
            </p:sp>
            <p:sp>
              <p:nvSpPr>
                <p:cNvPr id="202" name="Shape 202"/>
                <p:cNvSpPr txBox="1"/>
                <p:nvPr/>
              </p:nvSpPr>
              <p:spPr>
                <a:xfrm>
                  <a:off y="1344300" x="6499825"/>
                  <a:ext cy="2703599" cx="2069699"/>
                </a:xfrm>
                <a:prstGeom prst="rect">
                  <a:avLst/>
                </a:prstGeom>
              </p:spPr>
              <p:txBody>
                <a:bodyPr bIns="91425" rIns="91425" lIns="91425" tIns="91425" anchor="t" anchorCtr="0">
                  <a:noAutofit/>
                </a:bodyPr>
                <a:lstStyle/>
                <a:p>
                  <a:pPr algn="ctr" rtl="0" lvl="0">
                    <a:buNone/>
                  </a:pPr>
                  <a:r>
                    <a:rPr sz="2400" lang="en">
                      <a:latin typeface="Fredoka One"/>
                      <a:ea typeface="Fredoka One"/>
                      <a:cs typeface="Fredoka One"/>
                      <a:sym typeface="Fredoka One"/>
                    </a:rPr>
                    <a:t>@developer</a:t>
                  </a:r>
                </a:p>
              </p:txBody>
            </p:sp>
          </p:grpSp>
          <p:pic>
            <p:nvPicPr>
              <p:cNvPr id="203" name="Shape 203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y="1857250" x="6739048"/>
                <a:ext cy="1768600" cx="159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@bizowner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y="1325050" x="3168800"/>
            <a:ext cy="3425999" cx="5796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sz="2400" lang="en">
                <a:latin typeface="Ubuntu Condensed"/>
                <a:ea typeface="Ubuntu Condensed"/>
                <a:cs typeface="Ubuntu Condensed"/>
                <a:sym typeface="Ubuntu Condensed"/>
              </a:rPr>
              <a:t>increased efficiency</a:t>
            </a:r>
          </a:p>
          <a:p>
            <a:pPr rtl="0" lvl="1" indent="-381000" marL="914400">
              <a:buClr>
                <a:srgbClr val="000000"/>
              </a:buClr>
              <a:buSzPct val="100000"/>
              <a:buFont typeface="Ubuntu Condensed"/>
              <a:buChar char="✓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sysadmins focus on production</a:t>
            </a:r>
          </a:p>
          <a:p>
            <a:r>
              <a:t/>
            </a:r>
          </a:p>
          <a:p>
            <a:pPr rtl="0" lvl="0" indent="-381000" marL="457200"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sz="2400" lang="en">
                <a:latin typeface="Ubuntu Condensed"/>
                <a:ea typeface="Ubuntu Condensed"/>
                <a:cs typeface="Ubuntu Condensed"/>
                <a:sym typeface="Ubuntu Condensed"/>
              </a:rPr>
              <a:t>no vendor lock-in</a:t>
            </a:r>
          </a:p>
          <a:p>
            <a:pPr rtl="0" lvl="1" indent="-381000" marL="914400">
              <a:buClr>
                <a:srgbClr val="000000"/>
              </a:buClr>
              <a:buSzPct val="100000"/>
              <a:buFont typeface="Ubuntu Condensed"/>
              <a:buChar char="✓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hosting internal or external</a:t>
            </a:r>
          </a:p>
          <a:p>
            <a:r>
              <a:t/>
            </a:r>
          </a:p>
          <a:p>
            <a:pPr rtl="0" lvl="0" indent="-381000" marL="457200"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sz="2400" lang="en">
                <a:latin typeface="Ubuntu Condensed"/>
                <a:ea typeface="Ubuntu Condensed"/>
                <a:cs typeface="Ubuntu Condensed"/>
                <a:sym typeface="Ubuntu Condensed"/>
              </a:rPr>
              <a:t>implementation flexibility</a:t>
            </a:r>
          </a:p>
          <a:p>
            <a:pPr rtl="0" lvl="1" indent="-381000" marL="914400">
              <a:buClr>
                <a:srgbClr val="000000"/>
              </a:buClr>
              <a:buSzPct val="100000"/>
              <a:buFont typeface="Ubuntu Condensed"/>
              <a:buChar char="✓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multiple codebase versions</a:t>
            </a:r>
          </a:p>
          <a:p>
            <a:pPr rtl="0" lvl="1" indent="-381000" marL="914400">
              <a:buClr>
                <a:srgbClr val="000000"/>
              </a:buClr>
              <a:buSzPct val="100000"/>
              <a:buFont typeface="Ubuntu Condensed"/>
              <a:buChar char="✓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language agnostic</a:t>
            </a:r>
          </a:p>
        </p:txBody>
      </p:sp>
      <p:grpSp>
        <p:nvGrpSpPr>
          <p:cNvPr id="210" name="Shape 210"/>
          <p:cNvGrpSpPr/>
          <p:nvPr/>
        </p:nvGrpSpPr>
        <p:grpSpPr>
          <a:xfrm>
            <a:off y="1512837" x="762000"/>
            <a:ext cy="2767274" cx="2107799"/>
            <a:chOff y="900000" x="649575"/>
            <a:chExt cy="2767274" cx="2107799"/>
          </a:xfrm>
        </p:grpSpPr>
        <p:sp>
          <p:nvSpPr>
            <p:cNvPr id="211" name="Shape 211"/>
            <p:cNvSpPr/>
            <p:nvPr/>
          </p:nvSpPr>
          <p:spPr>
            <a:xfrm>
              <a:off y="941475" x="687675"/>
              <a:ext cy="2725799" cx="2069699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w="19050" cap="flat">
              <a:solidFill>
                <a:srgbClr val="CCCCCC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grpSp>
          <p:nvGrpSpPr>
            <p:cNvPr id="212" name="Shape 212"/>
            <p:cNvGrpSpPr/>
            <p:nvPr/>
          </p:nvGrpSpPr>
          <p:grpSpPr>
            <a:xfrm>
              <a:off y="900000" x="649575"/>
              <a:ext cy="2730600" cx="2069699"/>
              <a:chOff y="1357200" x="649575"/>
              <a:chExt cy="2730600" cx="2069699"/>
            </a:xfrm>
          </p:grpSpPr>
          <p:sp>
            <p:nvSpPr>
              <p:cNvPr id="213" name="Shape 213"/>
              <p:cNvSpPr/>
              <p:nvPr/>
            </p:nvSpPr>
            <p:spPr>
              <a:xfrm>
                <a:off y="1362000" x="649575"/>
                <a:ext cy="2725799" cx="2066699"/>
              </a:xfrm>
              <a:prstGeom prst="roundRect">
                <a:avLst>
                  <a:gd fmla="val 16667" name="adj"/>
                </a:avLst>
              </a:prstGeom>
              <a:solidFill>
                <a:srgbClr val="93C47D"/>
              </a:solidFill>
              <a:ln w="19050" cap="flat">
                <a:solidFill>
                  <a:srgbClr val="38761D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214" name="Shape 214"/>
              <p:cNvSpPr txBox="1"/>
              <p:nvPr/>
            </p:nvSpPr>
            <p:spPr>
              <a:xfrm>
                <a:off y="1357200" x="649575"/>
                <a:ext cy="486900" cx="2069699"/>
              </a:xfrm>
              <a:prstGeom prst="rect">
                <a:avLst/>
              </a:prstGeom>
            </p:spPr>
            <p:txBody>
              <a:bodyPr bIns="91425" rIns="91425" lIns="91425" tIns="91425" anchor="t" anchorCtr="0">
                <a:noAutofit/>
              </a:bodyPr>
              <a:lstStyle/>
              <a:p>
                <a:pPr algn="ctr" rtl="0" lvl="0">
                  <a:buNone/>
                </a:pPr>
                <a:r>
                  <a:rPr sz="2400" lang="en">
                    <a:latin typeface="Fredoka One"/>
                    <a:ea typeface="Fredoka One"/>
                    <a:cs typeface="Fredoka One"/>
                    <a:sym typeface="Fredoka One"/>
                  </a:rPr>
                  <a:t>@bizowner</a:t>
                </a:r>
              </a:p>
            </p:txBody>
          </p:sp>
          <p:pic>
            <p:nvPicPr>
              <p:cNvPr id="215" name="Shape 215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y="1843974" x="1024237"/>
                <a:ext cy="1761849" cx="13203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6" name="Shape 216"/>
          <p:cNvSpPr txBox="1"/>
          <p:nvPr/>
        </p:nvSpPr>
        <p:spPr>
          <a:xfrm>
            <a:off y="785350" x="532500"/>
            <a:ext cy="614999" cx="8306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3000"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“What can Dokku do for our bottom line?”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@sysadmins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y="1265350" x="3093200"/>
            <a:ext cy="3784199" cx="5668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sz="2400" lang="en">
                <a:latin typeface="Ubuntu Condensed"/>
                <a:ea typeface="Ubuntu Condensed"/>
                <a:cs typeface="Ubuntu Condensed"/>
                <a:sym typeface="Ubuntu Condensed"/>
              </a:rPr>
              <a:t>polyglot apps run side-by-side</a:t>
            </a:r>
          </a:p>
          <a:p>
            <a:pPr rtl="0" lvl="1" indent="-381000" marL="914400">
              <a:buClr>
                <a:srgbClr val="000000"/>
              </a:buClr>
              <a:buSzPct val="100000"/>
              <a:buFont typeface="Ubuntu Condensed"/>
              <a:buChar char="✓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Ruby, Python, Node, etc</a:t>
            </a:r>
          </a:p>
          <a:p>
            <a:r>
              <a:t/>
            </a:r>
          </a:p>
          <a:p>
            <a:pPr rtl="0" lvl="0" indent="-381000" marL="457200"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sz="2400" lang="en">
                <a:latin typeface="Ubuntu Condensed"/>
                <a:ea typeface="Ubuntu Condensed"/>
                <a:cs typeface="Ubuntu Condensed"/>
                <a:sym typeface="Ubuntu Condensed"/>
              </a:rPr>
              <a:t>consistent deployment</a:t>
            </a:r>
          </a:p>
          <a:p>
            <a:pPr rtl="0" lvl="1" indent="-381000" marL="914400">
              <a:buClr>
                <a:srgbClr val="000000"/>
              </a:buClr>
              <a:buSzPct val="100000"/>
              <a:buFont typeface="Ubuntu Condensed"/>
              <a:buChar char="✓"/>
            </a:pPr>
            <a:r>
              <a:rPr sz="2400" lang="en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configuration controlled by git repository</a:t>
            </a:r>
          </a:p>
          <a:p>
            <a:r>
              <a:t/>
            </a:r>
          </a:p>
          <a:p>
            <a:pPr rtl="0" lvl="0" indent="-381000" marL="457200"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sz="2400" lang="en">
                <a:latin typeface="Ubuntu Condensed"/>
                <a:ea typeface="Ubuntu Condensed"/>
                <a:cs typeface="Ubuntu Condensed"/>
                <a:sym typeface="Ubuntu Condensed"/>
              </a:rPr>
              <a:t>Heroku interface, Docker core</a:t>
            </a:r>
          </a:p>
          <a:p>
            <a:pPr rtl="0" lvl="1" indent="-381000" marL="914400">
              <a:buClr>
                <a:srgbClr val="000000"/>
              </a:buClr>
              <a:buSzPct val="100000"/>
              <a:buFont typeface="Ubuntu Condensed"/>
              <a:buChar char="✓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one base image</a:t>
            </a:r>
          </a:p>
          <a:p>
            <a:pPr rtl="0" lvl="1" indent="-381000" marL="914400">
              <a:buClr>
                <a:srgbClr val="000000"/>
              </a:buClr>
              <a:buSzPct val="100000"/>
              <a:buFont typeface="Ubuntu Condensed"/>
              <a:buChar char="✓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configurable buildsteps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y="763975" x="532500"/>
            <a:ext cy="614999" cx="8079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3000"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“How does Dokku make my life easier?”</a:t>
            </a:r>
          </a:p>
        </p:txBody>
      </p:sp>
      <p:grpSp>
        <p:nvGrpSpPr>
          <p:cNvPr id="224" name="Shape 224"/>
          <p:cNvGrpSpPr/>
          <p:nvPr/>
        </p:nvGrpSpPr>
        <p:grpSpPr>
          <a:xfrm>
            <a:off y="1547145" x="684900"/>
            <a:ext cy="2763416" cx="2116374"/>
            <a:chOff y="1321983" x="3574700"/>
            <a:chExt cy="2763416" cx="2116374"/>
          </a:xfrm>
        </p:grpSpPr>
        <p:sp>
          <p:nvSpPr>
            <p:cNvPr id="225" name="Shape 225"/>
            <p:cNvSpPr/>
            <p:nvPr/>
          </p:nvSpPr>
          <p:spPr>
            <a:xfrm>
              <a:off y="1359600" x="3621375"/>
              <a:ext cy="2725799" cx="2069699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w="19050" cap="flat">
              <a:solidFill>
                <a:srgbClr val="CCCCCC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226" name="Shape 226"/>
            <p:cNvSpPr/>
            <p:nvPr/>
          </p:nvSpPr>
          <p:spPr>
            <a:xfrm>
              <a:off y="1321983" x="3574700"/>
              <a:ext cy="2725799" cx="2066699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w="19050" cap="flat">
              <a:solidFill>
                <a:srgbClr val="674EA7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227" name="Shape 227"/>
            <p:cNvSpPr txBox="1"/>
            <p:nvPr/>
          </p:nvSpPr>
          <p:spPr>
            <a:xfrm>
              <a:off y="1321996" x="3574700"/>
              <a:ext cy="2689199" cx="20696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buNone/>
              </a:pPr>
              <a:r>
                <a:rPr sz="2400" lang="en">
                  <a:latin typeface="Fredoka One"/>
                  <a:ea typeface="Fredoka One"/>
                  <a:cs typeface="Fredoka One"/>
                  <a:sym typeface="Fredoka One"/>
                </a:rPr>
                <a:t>@sysadmin</a:t>
              </a:r>
            </a:p>
          </p:txBody>
        </p:sp>
        <p:pic>
          <p:nvPicPr>
            <p:cNvPr id="228" name="Shape 22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y="1826225" x="3919862"/>
              <a:ext cy="1813973" cx="13995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" name="Shape 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Topics</a:t>
            </a:r>
          </a:p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y="810975" x="762000"/>
            <a:ext cy="42048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lnSpc>
                <a:spcPct val="115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Assumptions</a:t>
            </a:r>
            <a:r>
              <a:rPr lang="en">
                <a:latin typeface="Ubuntu Condensed"/>
                <a:ea typeface="Ubuntu Condensed"/>
                <a:cs typeface="Ubuntu Condensed"/>
                <a:sym typeface="Ubuntu Condensed"/>
              </a:rPr>
              <a:t> </a:t>
            </a:r>
            <a:r>
              <a:rPr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about me, about you, about scope</a:t>
            </a:r>
          </a:p>
          <a:p>
            <a:pPr rtl="0" lvl="0" indent="-419100" marL="457200">
              <a:lnSpc>
                <a:spcPct val="115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Dokku Overview</a:t>
            </a:r>
            <a:r>
              <a:rPr lang="en">
                <a:latin typeface="Ubuntu Condensed"/>
                <a:ea typeface="Ubuntu Condensed"/>
                <a:cs typeface="Ubuntu Condensed"/>
                <a:sym typeface="Ubuntu Condensed"/>
              </a:rPr>
              <a:t> </a:t>
            </a:r>
            <a:r>
              <a:rPr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describes Dokku and the toolset</a:t>
            </a:r>
          </a:p>
          <a:p>
            <a:pPr rtl="0" lvl="0" indent="-419100" marL="457200">
              <a:lnSpc>
                <a:spcPct val="115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Dokku Applied</a:t>
            </a:r>
            <a:r>
              <a:rPr b="1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 </a:t>
            </a:r>
            <a:r>
              <a:rPr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illustrates how Dokku can help you</a:t>
            </a:r>
          </a:p>
          <a:p>
            <a:pPr rtl="0" lvl="0" indent="-419100" marL="457200">
              <a:lnSpc>
                <a:spcPct val="115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App Deploy</a:t>
            </a:r>
            <a:r>
              <a:rPr lang="en">
                <a:latin typeface="Ubuntu Condensed"/>
                <a:ea typeface="Ubuntu Condensed"/>
                <a:cs typeface="Ubuntu Condensed"/>
                <a:sym typeface="Ubuntu Condensed"/>
              </a:rPr>
              <a:t> </a:t>
            </a:r>
            <a:r>
              <a:rPr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aka “throwing things over the wall”</a:t>
            </a:r>
          </a:p>
          <a:p>
            <a:pPr rtl="0" lvl="0" indent="-419100" marL="457200">
              <a:lnSpc>
                <a:spcPct val="115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Dokku Walkthrough</a:t>
            </a:r>
            <a:r>
              <a:rPr lang="en">
                <a:latin typeface="Ubuntu Condensed"/>
                <a:ea typeface="Ubuntu Condensed"/>
                <a:cs typeface="Ubuntu Condensed"/>
                <a:sym typeface="Ubuntu Condensed"/>
              </a:rPr>
              <a:t> </a:t>
            </a:r>
            <a:r>
              <a:rPr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hands-on with Dokku</a:t>
            </a:r>
          </a:p>
          <a:p>
            <a:pPr rtl="0" lvl="0" indent="-419100" marL="457200">
              <a:lnSpc>
                <a:spcPct val="115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App Deploy Reloaded</a:t>
            </a:r>
            <a:r>
              <a:rPr lang="en">
                <a:latin typeface="Ubuntu Condensed"/>
                <a:ea typeface="Ubuntu Condensed"/>
                <a:cs typeface="Ubuntu Condensed"/>
                <a:sym typeface="Ubuntu Condensed"/>
              </a:rPr>
              <a:t> </a:t>
            </a:r>
            <a:r>
              <a:rPr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with the help of Dokku</a:t>
            </a:r>
          </a:p>
          <a:p>
            <a:pPr lvl="0" indent="-419100" marL="457200">
              <a:lnSpc>
                <a:spcPct val="115000"/>
              </a:lnSpc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Resources</a:t>
            </a:r>
            <a:r>
              <a:rPr lang="en">
                <a:latin typeface="Ubuntu Condensed"/>
                <a:ea typeface="Ubuntu Condensed"/>
                <a:cs typeface="Ubuntu Condensed"/>
                <a:sym typeface="Ubuntu Condensed"/>
              </a:rPr>
              <a:t> </a:t>
            </a:r>
            <a:r>
              <a:rPr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to start now with Dokku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@developers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y="1457325" x="3152775"/>
            <a:ext cy="2829000" cx="5534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sz="2400" lang="en">
                <a:latin typeface="Ubuntu Condensed"/>
                <a:ea typeface="Ubuntu Condensed"/>
                <a:cs typeface="Ubuntu Condensed"/>
                <a:sym typeface="Ubuntu Condensed"/>
              </a:rPr>
              <a:t>build it your way</a:t>
            </a:r>
          </a:p>
          <a:p>
            <a:pPr rtl="0" lvl="1" indent="-381000" marL="914400">
              <a:buClr>
                <a:srgbClr val="000000"/>
              </a:buClr>
              <a:buSzPct val="100000"/>
              <a:buFont typeface="Ubuntu Condensed"/>
              <a:buChar char="✓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Ruby, Python, Node, etc.</a:t>
            </a:r>
          </a:p>
          <a:p>
            <a:r>
              <a:t/>
            </a:r>
          </a:p>
          <a:p>
            <a:pPr rtl="0" lvl="0" indent="-381000" marL="457200">
              <a:buClr>
                <a:srgbClr val="000000"/>
              </a:buClr>
              <a:buSzPct val="100000"/>
              <a:buFont typeface="Ubuntu Condensed"/>
              <a:buChar char="★"/>
            </a:pPr>
            <a:r>
              <a:rPr b="1" sz="2400" lang="en">
                <a:latin typeface="Ubuntu Condensed"/>
                <a:ea typeface="Ubuntu Condensed"/>
                <a:cs typeface="Ubuntu Condensed"/>
                <a:sym typeface="Ubuntu Condensed"/>
              </a:rPr>
              <a:t>deploy via git push</a:t>
            </a:r>
          </a:p>
          <a:p>
            <a:pPr rtl="0" lvl="1" indent="-381000" marL="914400">
              <a:buClr>
                <a:srgbClr val="000000"/>
              </a:buClr>
              <a:buSzPct val="100000"/>
              <a:buFont typeface="Ubuntu Condensed"/>
              <a:buChar char="✓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source from any branch</a:t>
            </a:r>
          </a:p>
          <a:p>
            <a:pPr rtl="0" lvl="1" indent="-381000" marL="914400">
              <a:buClr>
                <a:srgbClr val="000000"/>
              </a:buClr>
              <a:buSzPct val="100000"/>
              <a:buFont typeface="Ubuntu Condensed"/>
              <a:buChar char="✓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choose one or more targets</a:t>
            </a:r>
          </a:p>
          <a:p>
            <a:pPr rtl="0" lvl="2" indent="-381000" marL="1371600">
              <a:buClr>
                <a:srgbClr val="000000"/>
              </a:buClr>
              <a:buSzPct val="100000"/>
              <a:buFont typeface="Ubuntu Condensed"/>
              <a:buChar char="➢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example: dev, stage, uat</a:t>
            </a:r>
          </a:p>
        </p:txBody>
      </p:sp>
      <p:grpSp>
        <p:nvGrpSpPr>
          <p:cNvPr id="235" name="Shape 235"/>
          <p:cNvGrpSpPr/>
          <p:nvPr/>
        </p:nvGrpSpPr>
        <p:grpSpPr>
          <a:xfrm>
            <a:off y="1605525" x="727675"/>
            <a:ext cy="2808749" cx="2115424"/>
            <a:chOff y="887100" x="6499825"/>
            <a:chExt cy="2808749" cx="2115424"/>
          </a:xfrm>
        </p:grpSpPr>
        <p:sp>
          <p:nvSpPr>
            <p:cNvPr id="236" name="Shape 236"/>
            <p:cNvSpPr/>
            <p:nvPr/>
          </p:nvSpPr>
          <p:spPr>
            <a:xfrm>
              <a:off y="970050" x="6545550"/>
              <a:ext cy="2725799" cx="2069699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w="19050" cap="flat">
              <a:solidFill>
                <a:srgbClr val="D9D9D9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grpSp>
          <p:nvGrpSpPr>
            <p:cNvPr id="237" name="Shape 237"/>
            <p:cNvGrpSpPr/>
            <p:nvPr/>
          </p:nvGrpSpPr>
          <p:grpSpPr>
            <a:xfrm>
              <a:off y="887100" x="6499825"/>
              <a:ext cy="2761201" cx="2069699"/>
              <a:chOff y="1344300" x="6499825"/>
              <a:chExt cy="2761201" cx="2069699"/>
            </a:xfrm>
          </p:grpSpPr>
          <p:grpSp>
            <p:nvGrpSpPr>
              <p:cNvPr id="238" name="Shape 238"/>
              <p:cNvGrpSpPr/>
              <p:nvPr/>
            </p:nvGrpSpPr>
            <p:grpSpPr>
              <a:xfrm>
                <a:off y="1344300" x="6499825"/>
                <a:ext cy="2761201" cx="2069699"/>
                <a:chOff y="1344300" x="6499825"/>
                <a:chExt cy="2761201" cx="2069699"/>
              </a:xfrm>
            </p:grpSpPr>
            <p:sp>
              <p:nvSpPr>
                <p:cNvPr id="239" name="Shape 239"/>
                <p:cNvSpPr/>
                <p:nvPr/>
              </p:nvSpPr>
              <p:spPr>
                <a:xfrm>
                  <a:off y="1344301" x="6499825"/>
                  <a:ext cy="2761200" cx="20666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E599"/>
                </a:solidFill>
                <a:ln w="19050" cap="flat">
                  <a:solidFill>
                    <a:srgbClr val="F1C232"/>
                  </a:solidFill>
                  <a:prstDash val="solid"/>
                  <a:round/>
                  <a:headEnd w="med" len="med" type="none"/>
                  <a:tailEnd w="med" len="med" type="none"/>
                </a:ln>
              </p:spPr>
              <p:txBody>
                <a:bodyPr bIns="91425" rIns="91425" lIns="91425" tIns="91425" anchor="ctr" anchorCtr="0">
                  <a:noAutofit/>
                </a:bodyPr>
                <a:lstStyle/>
                <a:p/>
              </p:txBody>
            </p:sp>
            <p:sp>
              <p:nvSpPr>
                <p:cNvPr id="240" name="Shape 240"/>
                <p:cNvSpPr txBox="1"/>
                <p:nvPr/>
              </p:nvSpPr>
              <p:spPr>
                <a:xfrm>
                  <a:off y="1344300" x="6499825"/>
                  <a:ext cy="2703599" cx="2069699"/>
                </a:xfrm>
                <a:prstGeom prst="rect">
                  <a:avLst/>
                </a:prstGeom>
              </p:spPr>
              <p:txBody>
                <a:bodyPr bIns="91425" rIns="91425" lIns="91425" tIns="91425" anchor="t" anchorCtr="0">
                  <a:noAutofit/>
                </a:bodyPr>
                <a:lstStyle/>
                <a:p>
                  <a:pPr algn="ctr" rtl="0" lvl="0">
                    <a:buNone/>
                  </a:pPr>
                  <a:r>
                    <a:rPr sz="2400" lang="en">
                      <a:latin typeface="Fredoka One"/>
                      <a:ea typeface="Fredoka One"/>
                      <a:cs typeface="Fredoka One"/>
                      <a:sym typeface="Fredoka One"/>
                    </a:rPr>
                    <a:t>@developer</a:t>
                  </a:r>
                </a:p>
              </p:txBody>
            </p:sp>
          </p:grpSp>
          <p:pic>
            <p:nvPicPr>
              <p:cNvPr id="241" name="Shape 241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y="1857250" x="6739048"/>
                <a:ext cy="1768600" cx="159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2" name="Shape 242"/>
          <p:cNvSpPr txBox="1"/>
          <p:nvPr/>
        </p:nvSpPr>
        <p:spPr>
          <a:xfrm>
            <a:off y="763975" x="457200"/>
            <a:ext cy="614999" cx="8438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3000"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“How will Dokku change my workflow?”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/>
        </p:nvSpPr>
        <p:spPr>
          <a:xfrm>
            <a:off y="209775" x="6667550"/>
            <a:ext cy="2209799" cx="2209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48" name="Shape 248"/>
          <p:cNvSpPr txBox="1"/>
          <p:nvPr/>
        </p:nvSpPr>
        <p:spPr>
          <a:xfrm>
            <a:off y="1352775" x="419150"/>
            <a:ext cy="2914799" cx="8458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b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DEPLOY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y="76425" x="6496100"/>
            <a:ext cy="2476500" cx="2552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9200" lang="en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4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54" name="Shape 2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0"/>
            <a:ext cy="51435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y="1266825" x="323850"/>
            <a:ext cy="2876400" cx="8610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96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LIFE BEFORE DOKKU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y="133575" x="3924350"/>
            <a:ext cy="1133100" cx="1085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2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61" name="Shape 2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375182" x="0"/>
            <a:ext cy="7427770" cx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884950" x="7312775"/>
            <a:ext cy="402225" cx="4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67" name="Shape 2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338137" x="-67949"/>
            <a:ext cy="5667375" cx="92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 rot="-539953">
            <a:off y="1790685" x="742924"/>
            <a:ext cy="1562152" cx="7658168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9600" lang="en">
                <a:latin typeface="Fredoka One"/>
                <a:ea typeface="Fredoka One"/>
                <a:cs typeface="Fredoka One"/>
                <a:sym typeface="Fredoka One"/>
              </a:rPr>
              <a:t>APPROVED!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73" name="Shape 2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375182" x="0"/>
            <a:ext cy="7427770" cx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884950" x="7312775"/>
            <a:ext cy="402225" cx="41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Shape 275"/>
          <p:cNvGrpSpPr/>
          <p:nvPr/>
        </p:nvGrpSpPr>
        <p:grpSpPr>
          <a:xfrm>
            <a:off y="1752640" x="5785225"/>
            <a:ext cy="3543209" cx="2539499"/>
            <a:chOff y="1752640" x="5785225"/>
            <a:chExt cy="3543209" cx="2539499"/>
          </a:xfrm>
        </p:grpSpPr>
        <p:sp>
          <p:nvSpPr>
            <p:cNvPr id="276" name="Shape 276"/>
            <p:cNvSpPr/>
            <p:nvPr/>
          </p:nvSpPr>
          <p:spPr>
            <a:xfrm>
              <a:off y="2552649" x="5785225"/>
              <a:ext cy="2743199" cx="2539499"/>
            </a:xfrm>
            <a:prstGeom prst="ellipse">
              <a:avLst/>
            </a:prstGeom>
            <a:solidFill>
              <a:srgbClr val="0C343D"/>
            </a:solidFill>
            <a:ln w="76200" cap="flat">
              <a:solidFill>
                <a:srgbClr val="FF99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cxnSp>
          <p:nvCxnSpPr>
            <p:cNvPr id="277" name="Shape 277"/>
            <p:cNvCxnSpPr>
              <a:stCxn id="276" idx="1"/>
              <a:endCxn id="278" idx="1"/>
            </p:cNvCxnSpPr>
            <p:nvPr/>
          </p:nvCxnSpPr>
          <p:spPr>
            <a:xfrm rot="10800000" flipH="1">
              <a:off y="1857334" x="6157126"/>
              <a:ext cy="1097047" cx="1106738"/>
            </a:xfrm>
            <a:prstGeom prst="straightConnector1">
              <a:avLst/>
            </a:prstGeom>
            <a:noFill/>
            <a:ln w="76200" cap="flat">
              <a:solidFill>
                <a:srgbClr val="FF99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sp>
          <p:nvSpPr>
            <p:cNvPr id="278" name="Shape 278"/>
            <p:cNvSpPr/>
            <p:nvPr/>
          </p:nvSpPr>
          <p:spPr>
            <a:xfrm>
              <a:off y="1752640" x="7157281"/>
              <a:ext cy="714899" cx="727799"/>
            </a:xfrm>
            <a:prstGeom prst="ellipse">
              <a:avLst/>
            </a:prstGeom>
            <a:noFill/>
            <a:ln w="76200" cap="flat">
              <a:solidFill>
                <a:srgbClr val="FF99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cxnSp>
          <p:nvCxnSpPr>
            <p:cNvPr id="279" name="Shape 279"/>
            <p:cNvCxnSpPr>
              <a:stCxn id="276" idx="6"/>
              <a:endCxn id="278" idx="6"/>
            </p:cNvCxnSpPr>
            <p:nvPr/>
          </p:nvCxnSpPr>
          <p:spPr>
            <a:xfrm rot="10800000">
              <a:off y="2110090" x="7885081"/>
              <a:ext cy="1814159" cx="439644"/>
            </a:xfrm>
            <a:prstGeom prst="straightConnector1">
              <a:avLst/>
            </a:prstGeom>
            <a:noFill/>
            <a:ln w="76200" cap="flat">
              <a:solidFill>
                <a:srgbClr val="FF9900"/>
              </a:solidFill>
              <a:prstDash val="solid"/>
              <a:round/>
              <a:headEnd w="lg" len="lg" type="none"/>
              <a:tailEnd w="lg" len="lg" type="none"/>
            </a:ln>
          </p:spPr>
        </p:cxnSp>
        <p:pic>
          <p:nvPicPr>
            <p:cNvPr id="280" name="Shape 280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y="2843775" x="5973200"/>
              <a:ext cy="2313350" cx="2315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85" name="Shape 28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3051359"/>
            <a:ext cy="5143499" cx="304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y="1269150" x="133400"/>
            <a:ext cy="2605199" cx="2781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7200" lang="en">
                <a:latin typeface="Fredoka One"/>
                <a:ea typeface="Fredoka One"/>
                <a:cs typeface="Fredoka One"/>
                <a:sym typeface="Fredoka One"/>
              </a:rPr>
              <a:t>DEV</a:t>
            </a:r>
            <a:br>
              <a:rPr sz="7200" lang="en"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7200" lang="en">
                <a:latin typeface="Fredoka One"/>
                <a:ea typeface="Fredoka One"/>
                <a:cs typeface="Fredoka One"/>
                <a:sym typeface="Fredoka One"/>
              </a:rPr>
              <a:t>LAND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y="1269150" x="6229300"/>
            <a:ext cy="2605199" cx="2781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7200" lang="en">
                <a:latin typeface="Fredoka One"/>
                <a:ea typeface="Fredoka One"/>
                <a:cs typeface="Fredoka One"/>
                <a:sym typeface="Fredoka One"/>
              </a:rPr>
              <a:t>OPS</a:t>
            </a:r>
            <a:br>
              <a:rPr sz="7200" lang="en"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7200" lang="en">
                <a:latin typeface="Fredoka One"/>
                <a:ea typeface="Fredoka One"/>
                <a:cs typeface="Fredoka One"/>
                <a:sym typeface="Fredoka One"/>
              </a:rPr>
              <a:t>LAND</a:t>
            </a:r>
          </a:p>
        </p:txBody>
      </p:sp>
      <p:sp>
        <p:nvSpPr>
          <p:cNvPr id="288" name="Shape 288"/>
          <p:cNvSpPr txBox="1"/>
          <p:nvPr/>
        </p:nvSpPr>
        <p:spPr>
          <a:xfrm rot="-3702021">
            <a:off y="1407781" x="1952576"/>
            <a:ext cy="2327735" cx="5238958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44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DMZ</a:t>
            </a:r>
          </a:p>
        </p:txBody>
      </p:sp>
      <p:sp>
        <p:nvSpPr>
          <p:cNvPr id="289" name="Shape 289"/>
          <p:cNvSpPr/>
          <p:nvPr/>
        </p:nvSpPr>
        <p:spPr>
          <a:xfrm>
            <a:off y="1638525" x="2133650"/>
            <a:ext cy="1752600" cx="50861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3" fill="hold" presetSubtype="16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94" name="Shape 29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3051359"/>
            <a:ext cy="5143499" cx="304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y="1269150" x="133400"/>
            <a:ext cy="2605199" cx="2781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7200" lang="en">
                <a:latin typeface="Fredoka One"/>
                <a:ea typeface="Fredoka One"/>
                <a:cs typeface="Fredoka One"/>
                <a:sym typeface="Fredoka One"/>
              </a:rPr>
              <a:t>DEV</a:t>
            </a:r>
            <a:br>
              <a:rPr sz="7200" lang="en"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7200" lang="en">
                <a:latin typeface="Fredoka One"/>
                <a:ea typeface="Fredoka One"/>
                <a:cs typeface="Fredoka One"/>
                <a:sym typeface="Fredoka One"/>
              </a:rPr>
              <a:t>LAND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y="1269150" x="6229300"/>
            <a:ext cy="2605199" cx="2781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7200" lang="en">
                <a:latin typeface="Fredoka One"/>
                <a:ea typeface="Fredoka One"/>
                <a:cs typeface="Fredoka One"/>
                <a:sym typeface="Fredoka One"/>
              </a:rPr>
              <a:t>OPS</a:t>
            </a:r>
            <a:br>
              <a:rPr sz="7200" lang="en"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7200" lang="en">
                <a:latin typeface="Fredoka One"/>
                <a:ea typeface="Fredoka One"/>
                <a:cs typeface="Fredoka One"/>
                <a:sym typeface="Fredoka One"/>
              </a:rPr>
              <a:t>LAND</a:t>
            </a:r>
          </a:p>
        </p:txBody>
      </p:sp>
      <p:sp>
        <p:nvSpPr>
          <p:cNvPr id="297" name="Shape 297"/>
          <p:cNvSpPr txBox="1"/>
          <p:nvPr/>
        </p:nvSpPr>
        <p:spPr>
          <a:xfrm rot="-3702021">
            <a:off y="1407781" x="1952576"/>
            <a:ext cy="2327735" cx="5238958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44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DMZ</a:t>
            </a:r>
          </a:p>
        </p:txBody>
      </p:sp>
      <p:sp>
        <p:nvSpPr>
          <p:cNvPr id="298" name="Shape 298"/>
          <p:cNvSpPr/>
          <p:nvPr/>
        </p:nvSpPr>
        <p:spPr>
          <a:xfrm>
            <a:off y="362175" x="2400350"/>
            <a:ext cy="906900" cx="4152899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99" name="Shape 299"/>
          <p:cNvSpPr/>
          <p:nvPr/>
        </p:nvSpPr>
        <p:spPr>
          <a:xfrm>
            <a:off y="1333725" x="2590850"/>
            <a:ext cy="1276199" cx="3962399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00" name="Shape 300"/>
          <p:cNvSpPr/>
          <p:nvPr/>
        </p:nvSpPr>
        <p:spPr>
          <a:xfrm>
            <a:off y="2674575" x="2495550"/>
            <a:ext cy="906900" cx="4152899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01" name="Shape 301"/>
          <p:cNvSpPr/>
          <p:nvPr/>
        </p:nvSpPr>
        <p:spPr>
          <a:xfrm>
            <a:off y="3581475" x="2590850"/>
            <a:ext cy="1276199" cx="3962399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02" name="Shape 302"/>
          <p:cNvSpPr/>
          <p:nvPr/>
        </p:nvSpPr>
        <p:spPr>
          <a:xfrm>
            <a:off y="762225" x="857300"/>
            <a:ext cy="3314700" cx="11811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03" name="Shape 303"/>
          <p:cNvSpPr/>
          <p:nvPr/>
        </p:nvSpPr>
        <p:spPr>
          <a:xfrm>
            <a:off y="1219425" x="619250"/>
            <a:ext cy="3314700" cx="13524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04" name="Shape 304"/>
          <p:cNvSpPr/>
          <p:nvPr/>
        </p:nvSpPr>
        <p:spPr>
          <a:xfrm>
            <a:off y="1676625" x="7639100"/>
            <a:ext cy="3314700" cx="11811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05" name="Shape 305"/>
          <p:cNvSpPr/>
          <p:nvPr/>
        </p:nvSpPr>
        <p:spPr>
          <a:xfrm>
            <a:off y="762225" x="7143800"/>
            <a:ext cy="3314700" cx="13524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10" name="Shape 3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666750" x="-202325"/>
            <a:ext cy="6477000" cx="971064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y="495300" x="533400"/>
            <a:ext cy="4400399" cx="8239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144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LAUNCH DAY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16" name="Shape 3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706027" x="-7125"/>
            <a:ext cy="6555553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y="2491650" x="233025"/>
            <a:ext cy="2446200" cx="8663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14400" lang="en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DEPLOY!</a:t>
            </a:r>
          </a:p>
        </p:txBody>
      </p:sp>
    </p:spTree>
  </p:cSld>
  <p:clrMapOvr>
    <a:masterClrMapping/>
  </p:clrMapOvr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" name="Shape 52"/>
          <p:cNvSpPr txBox="1"/>
          <p:nvPr/>
        </p:nvSpPr>
        <p:spPr>
          <a:xfrm>
            <a:off y="2781525" x="419150"/>
            <a:ext cy="1485899" cx="8458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ASSUMPTIONS</a:t>
            </a:r>
          </a:p>
        </p:txBody>
      </p:sp>
      <p:sp>
        <p:nvSpPr>
          <p:cNvPr id="53" name="Shape 53"/>
          <p:cNvSpPr/>
          <p:nvPr/>
        </p:nvSpPr>
        <p:spPr>
          <a:xfrm>
            <a:off y="209775" x="6667550"/>
            <a:ext cy="2209799" cx="2209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4" name="Shape 54"/>
          <p:cNvSpPr txBox="1"/>
          <p:nvPr/>
        </p:nvSpPr>
        <p:spPr>
          <a:xfrm>
            <a:off y="76425" x="6496100"/>
            <a:ext cy="2476500" cx="2552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9200" lang="en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22" name="Shape 3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989842" x="0"/>
            <a:ext cy="8162168" cx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27" name="Shape 3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0"/>
            <a:ext cy="51435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y="3879125" x="510300"/>
            <a:ext cy="939900" cx="8123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4800" lang="en">
                <a:solidFill>
                  <a:srgbClr val="FF0000"/>
                </a:solidFill>
                <a:latin typeface="Fredoka One"/>
                <a:ea typeface="Fredoka One"/>
                <a:cs typeface="Fredoka One"/>
                <a:sym typeface="Fredoka One"/>
              </a:rPr>
              <a:t>#FAIL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33" name="Shape 3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1691526"/>
            <a:ext cy="5143500" cx="576094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y="114300" x="1971600"/>
            <a:ext cy="1171500" cx="5200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3600" lang="en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rPr>
              <a:t>so how do we get </a:t>
            </a:r>
            <a:br>
              <a:rPr sz="3600" lang="en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3600" lang="en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rPr>
              <a:t>from here...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y="4210050" x="2133525"/>
            <a:ext cy="809699" cx="5200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None/>
            </a:pPr>
            <a:r>
              <a:rPr sz="3600" lang="en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rPr>
              <a:t>to here?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0" name="Shape 340"/>
          <p:cNvSpPr/>
          <p:nvPr/>
        </p:nvSpPr>
        <p:spPr>
          <a:xfrm>
            <a:off y="209775" x="6667550"/>
            <a:ext cy="2209799" cx="2209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41" name="Shape 341"/>
          <p:cNvSpPr txBox="1"/>
          <p:nvPr/>
        </p:nvSpPr>
        <p:spPr>
          <a:xfrm>
            <a:off y="1352775" x="419150"/>
            <a:ext cy="2914799" cx="8458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DOKKU</a:t>
            </a:r>
            <a:b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WALKTHROUGH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y="76425" x="6496100"/>
            <a:ext cy="2476500" cx="2552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9200" lang="en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5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47" name="Shape 3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-70757"/>
            <a:ext cy="5143500" cx="44087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y="838200" x="4337950"/>
            <a:ext cy="3619500" cx="4805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4600" lang="en">
                <a:solidFill>
                  <a:srgbClr val="F6B26B"/>
                </a:solidFill>
                <a:latin typeface="Fredoka One"/>
                <a:ea typeface="Fredoka One"/>
                <a:cs typeface="Fredoka One"/>
                <a:sym typeface="Fredoka One"/>
              </a:rPr>
              <a:t>DOKKU</a:t>
            </a:r>
            <a:r>
              <a:rPr sz="46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 </a:t>
            </a:r>
            <a:br>
              <a:rPr sz="46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46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AUTOMATES</a:t>
            </a:r>
          </a:p>
          <a:p>
            <a:pPr algn="ctr" rtl="0" lvl="0">
              <a:buNone/>
            </a:pPr>
            <a:r>
              <a:rPr sz="46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SHIPMENTS</a:t>
            </a:r>
          </a:p>
          <a:p>
            <a:pPr algn="ctr" rtl="0" lvl="0">
              <a:buNone/>
            </a:pPr>
            <a:r>
              <a:rPr sz="46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OF YOUR CODE</a:t>
            </a:r>
          </a:p>
          <a:p>
            <a:pPr algn="ctr" rtl="0" lvl="0">
              <a:buNone/>
            </a:pPr>
            <a:r>
              <a:rPr sz="46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VIA DOCKER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Dokku server setup - Option 1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y="682400" x="457200"/>
            <a:ext cy="614999" cx="7850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Option 1: Spin up a Dokku instance on DigitalOcean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88800" x="1635850"/>
            <a:ext cy="3586300" cx="587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y="1501700" x="338675"/>
            <a:ext cy="3233400" cx="6020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Ubuntu 12.04/12.10/13.04 (13.10 not supported), run</a:t>
            </a:r>
            <a:r>
              <a:rPr b="1" sz="1800" lang="en">
                <a:solidFill>
                  <a:srgbClr val="FF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*</a:t>
            </a:r>
            <a:r>
              <a:rPr b="1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:</a:t>
            </a:r>
          </a:p>
          <a:p>
            <a:pPr rtl="0" lv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</a:t>
            </a:r>
            <a:r>
              <a:rPr b="1" sz="18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wget -qO- http://goo.gl/mUoUcq | sudo DOKKU_TAG=v0.2.2 bash</a:t>
            </a:r>
          </a:p>
          <a:p>
            <a:r>
              <a:t/>
            </a:r>
          </a:p>
          <a:p>
            <a:pPr rtl="0" lvl="0">
              <a:buClr>
                <a:schemeClr val="dk1"/>
              </a:buClr>
              <a:buSzPct val="61111"/>
              <a:buFont typeface="Arial"/>
              <a:buNone/>
            </a:pPr>
            <a:r>
              <a:rPr b="1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Debian 7 (Wheezy), run</a:t>
            </a:r>
            <a:r>
              <a:rPr b="1" sz="1800" lang="en">
                <a:solidFill>
                  <a:srgbClr val="FF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*</a:t>
            </a:r>
            <a:r>
              <a:rPr b="1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 (as root):</a:t>
            </a:r>
          </a:p>
          <a:p>
            <a:pPr rtl="0" lvl="0">
              <a:buClr>
                <a:schemeClr val="dk1"/>
              </a:buClr>
              <a:buSzPct val="61111"/>
              <a:buFont typeface="Arial"/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wget -O- http://goo.gl/Sa3ndL | bash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wget -qO- http://goo.gl/mUoUcq | sudo DOKKU_TAG=v0.2.2 bash</a:t>
            </a:r>
          </a:p>
          <a:p>
            <a:pPr rtl="0" lvl="0" indent="0" mar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SzPct val="150000"/>
              <a:buNone/>
            </a:pPr>
            <a:r>
              <a:rPr b="1" sz="1200" lang="en">
                <a:solidFill>
                  <a:srgbClr val="FF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* No warranties, no liability</a:t>
            </a:r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Dokku server setup - Option 2</a:t>
            </a:r>
          </a:p>
        </p:txBody>
      </p:sp>
      <p:sp>
        <p:nvSpPr>
          <p:cNvPr id="362" name="Shape 362"/>
          <p:cNvSpPr txBox="1"/>
          <p:nvPr>
            <p:ph idx="2" type="body"/>
          </p:nvPr>
        </p:nvSpPr>
        <p:spPr>
          <a:xfrm>
            <a:off y="852275" x="338675"/>
            <a:ext cy="614999" cx="7850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Option 2: Take the scenic route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104550" x="6539350"/>
            <a:ext cy="2114550" cx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y="4219100" x="6601225"/>
            <a:ext cy="614999" cx="1990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u="sng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4"/>
              </a:rPr>
              <a:t>http://bit.ly/dokku-2014-03-shelr-install-dokku-server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y="1730300" x="6648625"/>
            <a:ext cy="374399" cx="1830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b="1"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Watch @ Shelr.tv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Dokku client setup/push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y="1445875" x="457200"/>
            <a:ext cy="3403800" cx="5776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Add developer’s public key to dokku@&lt;DOKKU_SERVER&gt;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cat ~/.ssh/id_rsa.pub | ssh root@</a:t>
            </a:r>
            <a:r>
              <a:rPr b="1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&lt;DOKKU_SERVER</a:t>
            </a:r>
            <a:r>
              <a:rPr b="1"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&gt;</a:t>
            </a: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 “sudo sshcommand acl-add dokku </a:t>
            </a:r>
            <a:r>
              <a:rPr b="1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&lt;NICKNAME&gt;</a:t>
            </a: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”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For each local repo, add &lt;DOKKU_SERVER&gt;:&lt;APP_NAME&gt; target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git remote add dokku </a:t>
            </a:r>
            <a:r>
              <a:rPr u="sng" b="1" sz="1800" lang="en">
                <a:latin typeface="Ubuntu Condensed"/>
                <a:ea typeface="Ubuntu Condensed"/>
                <a:cs typeface="Ubuntu Condensed"/>
                <a:sym typeface="Ubuntu Condensed"/>
                <a:hlinkClick r:id="rId3"/>
              </a:rPr>
              <a:t>dokku@</a:t>
            </a:r>
            <a:r>
              <a:rPr b="1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&lt;DOKKU_SERVER&gt;</a:t>
            </a: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:</a:t>
            </a:r>
            <a:r>
              <a:rPr b="1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&lt;APP_NAME&gt;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Deploy from a local branch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git push dokku master </a:t>
            </a:r>
            <a:r>
              <a:rPr b="1" sz="1800"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can be master, new-feature, etc.</a:t>
            </a:r>
          </a:p>
          <a:p>
            <a:r>
              <a:t/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090500" x="6506800"/>
            <a:ext cy="2114550" cx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y="4219100" x="6601225"/>
            <a:ext cy="614999" cx="1990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u="sng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5"/>
              </a:rPr>
              <a:t>http://bit.ly/dokku-2014-03-shelr-dokku-client-push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y="1730300" x="6648625"/>
            <a:ext cy="374399" cx="1830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Watch @ Shelr.tv</a:t>
            </a:r>
          </a:p>
        </p:txBody>
      </p:sp>
      <p:sp>
        <p:nvSpPr>
          <p:cNvPr id="375" name="Shape 375"/>
          <p:cNvSpPr txBox="1"/>
          <p:nvPr>
            <p:ph idx="2" type="body"/>
          </p:nvPr>
        </p:nvSpPr>
        <p:spPr>
          <a:xfrm>
            <a:off y="852275" x="338675"/>
            <a:ext cy="614999" cx="7850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Create apps with git remote, deploy with git push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y="792575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run commands directly on server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ssh root@&lt;DOKKU_SERVER&gt;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root@&lt;dokku_server&gt;$ dokku &lt;command&gt;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or run via ssh tty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ssh -t dokku &lt;command&gt;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pro-tip: no command, no result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dokku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</a:t>
            </a:r>
          </a:p>
        </p:txBody>
      </p:sp>
      <p:sp>
        <p:nvSpPr>
          <p:cNvPr id="381" name="Shape 381"/>
          <p:cNvSpPr txBox="1"/>
          <p:nvPr>
            <p:ph type="title"/>
          </p:nvPr>
        </p:nvSpPr>
        <p:spPr>
          <a:xfrm>
            <a:off y="762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Dokku commands</a:t>
            </a:r>
          </a:p>
        </p:txBody>
      </p:sp>
      <p:sp>
        <p:nvSpPr>
          <p:cNvPr id="382" name="Shape 382"/>
          <p:cNvSpPr txBox="1"/>
          <p:nvPr>
            <p:ph idx="2" type="body"/>
          </p:nvPr>
        </p:nvSpPr>
        <p:spPr>
          <a:xfrm>
            <a:off y="792575" x="4451700"/>
            <a:ext cy="3725699" cx="4235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display help</a:t>
            </a:r>
          </a:p>
          <a:p>
            <a:pPr rtl="0" lvl="0">
              <a:buNone/>
            </a:pPr>
            <a:r>
              <a:rPr b="1" sz="18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$ dokku help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display stdout of web app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dokku logs &lt;app&gt;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set env vars for the web app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dokku config:set &lt;app&gt; &lt;env_var&gt; &lt;value&gt;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delete web app container</a:t>
            </a:r>
          </a:p>
          <a:p>
            <a:pPr rtl="0" lvl="0">
              <a:buNone/>
            </a:pPr>
            <a:r>
              <a:rPr b="1" sz="1800" lang="en">
                <a:latin typeface="Ubuntu Condensed"/>
                <a:ea typeface="Ubuntu Condensed"/>
                <a:cs typeface="Ubuntu Condensed"/>
                <a:sym typeface="Ubuntu Condensed"/>
              </a:rPr>
              <a:t>$ dokku delete &lt;app&gt;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7" name="Shape 387"/>
          <p:cNvSpPr txBox="1"/>
          <p:nvPr/>
        </p:nvSpPr>
        <p:spPr>
          <a:xfrm>
            <a:off y="1231050" x="1143000"/>
            <a:ext cy="1397999" cx="6858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3600" lang="en">
                <a:solidFill>
                  <a:srgbClr val="E69138"/>
                </a:solidFill>
                <a:latin typeface="Fredoka One"/>
                <a:ea typeface="Fredoka One"/>
                <a:cs typeface="Fredoka One"/>
                <a:sym typeface="Fredoka One"/>
              </a:rPr>
              <a:t>DOKKU</a:t>
            </a:r>
            <a:r>
              <a:rPr sz="3600" lang="en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 + YOUR CI TOOL = </a:t>
            </a:r>
            <a:r>
              <a:rPr sz="3600" lang="en">
                <a:solidFill>
                  <a:srgbClr val="38761D"/>
                </a:solidFill>
                <a:latin typeface="Fredoka One"/>
                <a:ea typeface="Fredoka One"/>
                <a:cs typeface="Fredoka One"/>
                <a:sym typeface="Fredoka One"/>
              </a:rPr>
              <a:t>CONTINUOUS DELIVERY</a:t>
            </a:r>
          </a:p>
        </p:txBody>
      </p:sp>
      <p:sp>
        <p:nvSpPr>
          <p:cNvPr id="388" name="Shape 388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Dokku + Continuous Integration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070699" x="6278875"/>
            <a:ext cy="1096499" cx="22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599775" x="1151999"/>
            <a:ext cy="2038352" cx="14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036637" x="3109100"/>
            <a:ext cy="1164625" cx="273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9" name="Shape 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071499" x="5115650"/>
            <a:ext cy="3586225" cx="36093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idx="1" type="body"/>
          </p:nvPr>
        </p:nvSpPr>
        <p:spPr>
          <a:xfrm>
            <a:off y="1004827" x="510650"/>
            <a:ext cy="3814800" cx="4514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20 years tech experience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Ubuntu Condensed"/>
              <a:buChar char="✓"/>
            </a:pPr>
            <a:r>
              <a:rPr sz="3000" lang="en">
                <a:latin typeface="Ubuntu Condensed"/>
                <a:ea typeface="Ubuntu Condensed"/>
                <a:cs typeface="Ubuntu Condensed"/>
                <a:sym typeface="Ubuntu Condensed"/>
              </a:rPr>
              <a:t>Network/Ops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Ubuntu Condensed"/>
              <a:buChar char="✓"/>
            </a:pPr>
            <a:r>
              <a:rPr sz="3000" lang="en">
                <a:latin typeface="Ubuntu Condensed"/>
                <a:ea typeface="Ubuntu Condensed"/>
                <a:cs typeface="Ubuntu Condensed"/>
                <a:sym typeface="Ubuntu Condensed"/>
              </a:rPr>
              <a:t>Development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Ubuntu Condensed"/>
              <a:buChar char="✓"/>
            </a:pPr>
            <a:r>
              <a:rPr sz="3000" lang="en">
                <a:latin typeface="Ubuntu Condensed"/>
                <a:ea typeface="Ubuntu Condensed"/>
                <a:cs typeface="Ubuntu Condensed"/>
                <a:sym typeface="Ubuntu Condensed"/>
              </a:rPr>
              <a:t>Project Mgmt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8 years in Indonesia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u="sng" b="1" lang="en">
                <a:solidFill>
                  <a:srgbClr val="FF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4 weeks using Dokku!</a:t>
            </a:r>
          </a:p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y="3619500" x="4844675"/>
            <a:ext cy="1077899" cx="39945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@shirkeydev != “Dokku Ninja”</a:t>
            </a:r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@shirkeydev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3" fill="hold" presetSubtype="16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Deploy via Docker images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commit app to private Docker repository via Docker</a:t>
            </a:r>
          </a:p>
          <a:p>
            <a:pPr rtl="0" lvl="0">
              <a:buNone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$ docker commit &lt;APP_HASH&gt; app_&lt;VERSION&gt;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solidFill>
                  <a:srgbClr val="2388DB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# deploy on production servers/cloud</a:t>
            </a:r>
          </a:p>
          <a:p>
            <a:pPr rtl="0" lvl="0">
              <a:buNone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$ docker run &lt;PRIVATE_REPO&gt;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>
                <a:latin typeface="Ubuntu Condensed"/>
                <a:ea typeface="Ubuntu Condensed"/>
                <a:cs typeface="Ubuntu Condensed"/>
                <a:sym typeface="Ubuntu Condensed"/>
              </a:rPr>
              <a:t>to create your own private repo, see: https://blog.codecentric.de/en/2014/02/docker-registry-run-private-docker-image-repository/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2" name="Shape 402"/>
          <p:cNvSpPr/>
          <p:nvPr/>
        </p:nvSpPr>
        <p:spPr>
          <a:xfrm>
            <a:off y="209775" x="6667550"/>
            <a:ext cy="2209799" cx="2209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03" name="Shape 403"/>
          <p:cNvSpPr txBox="1"/>
          <p:nvPr/>
        </p:nvSpPr>
        <p:spPr>
          <a:xfrm>
            <a:off y="1352775" x="419150"/>
            <a:ext cy="2914799" cx="8398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APP DEPLOY RELOADED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y="76425" x="6496100"/>
            <a:ext cy="2476500" cx="2552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9200" lang="en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6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pic>
        <p:nvPicPr>
          <p:cNvPr id="411" name="Shape 4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0"/>
            <a:ext cy="51435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y="1266825" x="323850"/>
            <a:ext cy="2876400" cx="8610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96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LIFE AFTER DOKKU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17" name="Shape 4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666750" x="-202325"/>
            <a:ext cy="6477000" cx="9710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y="495300" x="533400"/>
            <a:ext cy="4400399" cx="8239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44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LAUNCH DAY</a:t>
            </a:r>
          </a:p>
        </p:txBody>
      </p:sp>
      <p:sp>
        <p:nvSpPr>
          <p:cNvPr id="419" name="Shape 419"/>
          <p:cNvSpPr/>
          <p:nvPr/>
        </p:nvSpPr>
        <p:spPr>
          <a:xfrm>
            <a:off y="925996" x="914400"/>
            <a:ext cy="1379050" cx="5584825"/>
          </a:xfrm>
          <a:custGeom>
            <a:pathLst>
              <a:path w="223393" extrusionOk="0" h="55162">
                <a:moveTo>
                  <a:pt y="55162" x="0"/>
                </a:moveTo>
                <a:cubicBezTo>
                  <a:pt y="53638" x="2413"/>
                  <a:pt y="49193" x="5334"/>
                  <a:pt y="46018" x="14478"/>
                </a:cubicBezTo>
                <a:cubicBezTo>
                  <a:pt y="42843" x="23622"/>
                  <a:pt y="41954" x="37973"/>
                  <a:pt y="36112" x="54864"/>
                </a:cubicBezTo>
                <a:cubicBezTo>
                  <a:pt y="30270" x="71755"/>
                  <a:pt y="15919" x="96266"/>
                  <a:pt y="10966" x="115824"/>
                </a:cubicBezTo>
                <a:cubicBezTo>
                  <a:pt y="6013" x="135382"/>
                  <a:pt y="2965" x="170561"/>
                  <a:pt y="6394" x="172212"/>
                </a:cubicBezTo>
                <a:cubicBezTo>
                  <a:pt y="9823" x="173863"/>
                  <a:pt y="24936" x="139573"/>
                  <a:pt y="31540" x="125730"/>
                </a:cubicBezTo>
                <a:cubicBezTo>
                  <a:pt y="38144" x="111887"/>
                  <a:pt y="43605" x="85471"/>
                  <a:pt y="46018" x="89154"/>
                </a:cubicBezTo>
                <a:cubicBezTo>
                  <a:pt y="48431" x="92837"/>
                  <a:pt y="48812" x="133731"/>
                  <a:pt y="46018" x="147828"/>
                </a:cubicBezTo>
                <a:cubicBezTo>
                  <a:pt y="43224" x="161925"/>
                  <a:pt y="35096" x="167005"/>
                  <a:pt y="29254" x="173736"/>
                </a:cubicBezTo>
                <a:cubicBezTo>
                  <a:pt y="23412" x="180467"/>
                  <a:pt y="15665" x="179959"/>
                  <a:pt y="10966" x="188214"/>
                </a:cubicBezTo>
                <a:cubicBezTo>
                  <a:pt y="6267" x="196469"/>
                  <a:pt y="-3004" x="222758"/>
                  <a:pt y="1060" x="223266"/>
                </a:cubicBezTo>
                <a:cubicBezTo>
                  <a:pt y="5124" x="223774"/>
                  <a:pt y="29635" x="196596"/>
                  <a:pt y="35350" x="191262"/>
                </a:cubicBezTo>
              </a:path>
            </a:pathLst>
          </a:custGeom>
          <a:noFill/>
          <a:ln w="228600" cap="flat">
            <a:solidFill>
              <a:schemeClr val="accent6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420" name="Shape 420"/>
          <p:cNvSpPr/>
          <p:nvPr/>
        </p:nvSpPr>
        <p:spPr>
          <a:xfrm>
            <a:off y="1066725" x="761100"/>
            <a:ext cy="1379036" cx="7783800"/>
          </a:xfrm>
          <a:custGeom>
            <a:pathLst>
              <a:path w="311352" extrusionOk="0" h="92120">
                <a:moveTo>
                  <a:pt y="67390" x="0"/>
                </a:moveTo>
                <a:cubicBezTo>
                  <a:pt y="43768" x="58674"/>
                  <a:pt y="44917" x="59149"/>
                  <a:pt y="20146" x="117348"/>
                </a:cubicBezTo>
                <a:cubicBezTo>
                  <a:pt y="13272" x="133496"/>
                  <a:pt y="-4143" x="164060"/>
                  <a:pt y="4144" x="148590"/>
                </a:cubicBezTo>
                <a:cubicBezTo>
                  <a:pt y="23861" x="111784"/>
                  <a:pt y="23227" x="111447"/>
                  <a:pt y="43006" x="74676"/>
                </a:cubicBezTo>
                <a:cubicBezTo>
                  <a:pt y="48949" x="63626"/>
                  <a:pt y="53020" x="50509"/>
                  <a:pt y="62818" x="42672"/>
                </a:cubicBezTo>
                <a:cubicBezTo>
                  <a:pt y="63758" x="41919"/>
                  <a:pt y="62382" x="43798"/>
                  <a:pt y="62056" x="44958"/>
                </a:cubicBezTo>
                <a:cubicBezTo>
                  <a:pt y="52094" x="80375"/>
                  <a:pt y="51331" x="80172"/>
                  <a:pt y="42244" x="115824"/>
                </a:cubicBezTo>
                <a:cubicBezTo>
                  <a:pt y="41397" x="119146"/>
                  <a:pt y="39819" x="120257"/>
                  <a:pt y="42244" x="122682"/>
                </a:cubicBezTo>
                <a:cubicBezTo>
                  <a:pt y="46936" x="127374"/>
                  <a:pt y="45753" x="115423"/>
                  <a:pt y="45292" x="117348"/>
                </a:cubicBezTo>
                <a:cubicBezTo>
                  <a:pt y="42897" x="127323"/>
                  <a:pt y="32703" x="129905"/>
                  <a:pt y="39958" x="137160"/>
                </a:cubicBezTo>
                <a:cubicBezTo>
                  <a:pt y="46714" x="143916"/>
                  <a:pt y="43372" x="128214"/>
                  <a:pt y="47578" x="119634"/>
                </a:cubicBezTo>
                <a:cubicBezTo>
                  <a:pt y="52904" x="108767"/>
                  <a:pt y="61943" x="110039"/>
                  <a:pt y="59008" x="98298"/>
                </a:cubicBezTo>
                <a:cubicBezTo>
                  <a:pt y="56342" x="87636"/>
                  <a:pt y="49096" x="105835"/>
                  <a:pt y="46816" x="116586"/>
                </a:cubicBezTo>
                <a:cubicBezTo>
                  <a:pt y="40873" x="144601"/>
                  <a:pt y="45121" x="145175"/>
                  <a:pt y="43006" x="173736"/>
                </a:cubicBezTo>
                <a:cubicBezTo>
                  <a:pt y="42611" x="179061"/>
                  <a:pt y="44022" x="184404"/>
                  <a:pt y="43768" x="189738"/>
                </a:cubicBezTo>
                <a:cubicBezTo>
                  <a:pt y="43639" x="192429"/>
                  <a:pt y="42231" x="197652"/>
                  <a:pt y="43006" x="195072"/>
                </a:cubicBezTo>
                <a:cubicBezTo>
                  <a:pt y="44917" x="188698"/>
                  <a:pt y="49280" x="176298"/>
                  <a:pt y="46054" x="182118"/>
                </a:cubicBezTo>
                <a:cubicBezTo>
                  <a:pt y="23501" x="222801"/>
                  <a:pt y="25604" x="223905"/>
                  <a:pt y="4144" x="265176"/>
                </a:cubicBezTo>
                <a:cubicBezTo>
                  <a:pt y="2476" x="268382"/>
                  <a:pt y="4774" x="261531"/>
                  <a:pt y="6430" x="258318"/>
                </a:cubicBezTo>
                <a:cubicBezTo>
                  <a:pt y="17751" x="236341"/>
                  <a:pt y="17963" x="236447"/>
                  <a:pt y="30052" x="214884"/>
                </a:cubicBezTo>
                <a:cubicBezTo>
                  <a:pt y="32692" x="210173"/>
                  <a:pt y="37395" x="206947"/>
                  <a:pt y="40720" x="202692"/>
                </a:cubicBezTo>
                <a:cubicBezTo>
                  <a:pt y="64934" x="171697"/>
                  <a:pt y="81347" x="102489"/>
                  <a:pt y="89488" x="140970"/>
                </a:cubicBezTo>
                <a:cubicBezTo>
                  <a:pt y="100777" x="194337"/>
                  <a:pt y="71070" x="192387"/>
                  <a:pt y="49102" x="242316"/>
                </a:cubicBezTo>
                <a:cubicBezTo>
                  <a:pt y="45818" x="249779"/>
                  <a:pt y="43935" x="248635"/>
                  <a:pt y="39196" x="255270"/>
                </a:cubicBezTo>
                <a:cubicBezTo>
                  <a:pt y="38256" x="256585"/>
                  <a:pt y="41504" x="251367"/>
                  <a:pt y="41482" x="252984"/>
                </a:cubicBezTo>
                <a:cubicBezTo>
                  <a:pt y="41084" x="281216"/>
                  <a:pt y="12267" x="298763"/>
                  <a:pt y="38434" x="309372"/>
                </a:cubicBezTo>
                <a:cubicBezTo>
                  <a:pt y="63802" x="319656"/>
                  <a:pt y="53904" x="286787"/>
                  <a:pt y="69676" x="264414"/>
                </a:cubicBezTo>
                <a:cubicBezTo>
                  <a:pt y="70296" x="263533"/>
                  <a:pt y="71555" x="261872"/>
                  <a:pt y="71200" x="262890"/>
                </a:cubicBezTo>
                <a:cubicBezTo>
                  <a:pt y="68208" x="271437"/>
                  <a:pt y="68392" x="271553"/>
                  <a:pt y="64342" x="279654"/>
                </a:cubicBezTo>
                <a:cubicBezTo>
                  <a:pt y="63774" x="280789"/>
                  <a:pt y="65240" x="274945"/>
                  <a:pt y="64342" x="275844"/>
                </a:cubicBezTo>
                <a:cubicBezTo>
                  <a:pt y="61352" x="278833"/>
                  <a:pt y="57624" x="281197"/>
                  <a:pt y="53674" x="282702"/>
                </a:cubicBezTo>
                <a:cubicBezTo>
                  <a:pt y="41626" x="287291"/>
                  <a:pt y="33127" x="303391"/>
                  <a:pt y="29290" x="291084"/>
                </a:cubicBezTo>
                <a:cubicBezTo>
                  <a:pt y="18841" x="257578"/>
                  <a:pt y="26771" x="217806"/>
                  <a:pt y="43006" x="186690"/>
                </a:cubicBezTo>
              </a:path>
            </a:pathLst>
          </a:custGeom>
          <a:noFill/>
          <a:ln w="228600" cap="flat">
            <a:solidFill>
              <a:schemeClr val="accent6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421" name="Shape 421"/>
          <p:cNvSpPr/>
          <p:nvPr/>
        </p:nvSpPr>
        <p:spPr>
          <a:xfrm>
            <a:off y="1066772" x="913500"/>
            <a:ext cy="1379036" cx="2763248"/>
          </a:xfrm>
          <a:custGeom>
            <a:pathLst>
              <a:path w="311352" extrusionOk="0" h="92120">
                <a:moveTo>
                  <a:pt y="67390" x="0"/>
                </a:moveTo>
                <a:cubicBezTo>
                  <a:pt y="43768" x="58674"/>
                  <a:pt y="44917" x="59149"/>
                  <a:pt y="20146" x="117348"/>
                </a:cubicBezTo>
                <a:cubicBezTo>
                  <a:pt y="13272" x="133496"/>
                  <a:pt y="-4143" x="164060"/>
                  <a:pt y="4144" x="148590"/>
                </a:cubicBezTo>
                <a:cubicBezTo>
                  <a:pt y="23861" x="111784"/>
                  <a:pt y="23227" x="111447"/>
                  <a:pt y="43006" x="74676"/>
                </a:cubicBezTo>
                <a:cubicBezTo>
                  <a:pt y="48949" x="63626"/>
                  <a:pt y="53020" x="50509"/>
                  <a:pt y="62818" x="42672"/>
                </a:cubicBezTo>
                <a:cubicBezTo>
                  <a:pt y="63758" x="41919"/>
                  <a:pt y="62382" x="43798"/>
                  <a:pt y="62056" x="44958"/>
                </a:cubicBezTo>
                <a:cubicBezTo>
                  <a:pt y="52094" x="80375"/>
                  <a:pt y="51331" x="80172"/>
                  <a:pt y="42244" x="115824"/>
                </a:cubicBezTo>
                <a:cubicBezTo>
                  <a:pt y="41397" x="119146"/>
                  <a:pt y="39819" x="120257"/>
                  <a:pt y="42244" x="122682"/>
                </a:cubicBezTo>
                <a:cubicBezTo>
                  <a:pt y="46936" x="127374"/>
                  <a:pt y="45753" x="115423"/>
                  <a:pt y="45292" x="117348"/>
                </a:cubicBezTo>
                <a:cubicBezTo>
                  <a:pt y="42897" x="127323"/>
                  <a:pt y="32703" x="129905"/>
                  <a:pt y="39958" x="137160"/>
                </a:cubicBezTo>
                <a:cubicBezTo>
                  <a:pt y="46714" x="143916"/>
                  <a:pt y="43372" x="128214"/>
                  <a:pt y="47578" x="119634"/>
                </a:cubicBezTo>
                <a:cubicBezTo>
                  <a:pt y="52904" x="108767"/>
                  <a:pt y="61943" x="110039"/>
                  <a:pt y="59008" x="98298"/>
                </a:cubicBezTo>
                <a:cubicBezTo>
                  <a:pt y="56342" x="87636"/>
                  <a:pt y="49096" x="105835"/>
                  <a:pt y="46816" x="116586"/>
                </a:cubicBezTo>
                <a:cubicBezTo>
                  <a:pt y="40873" x="144601"/>
                  <a:pt y="45121" x="145175"/>
                  <a:pt y="43006" x="173736"/>
                </a:cubicBezTo>
                <a:cubicBezTo>
                  <a:pt y="42611" x="179061"/>
                  <a:pt y="44022" x="184404"/>
                  <a:pt y="43768" x="189738"/>
                </a:cubicBezTo>
                <a:cubicBezTo>
                  <a:pt y="43639" x="192429"/>
                  <a:pt y="42231" x="197652"/>
                  <a:pt y="43006" x="195072"/>
                </a:cubicBezTo>
                <a:cubicBezTo>
                  <a:pt y="44917" x="188698"/>
                  <a:pt y="49280" x="176298"/>
                  <a:pt y="46054" x="182118"/>
                </a:cubicBezTo>
                <a:cubicBezTo>
                  <a:pt y="23501" x="222801"/>
                  <a:pt y="25604" x="223905"/>
                  <a:pt y="4144" x="265176"/>
                </a:cubicBezTo>
                <a:cubicBezTo>
                  <a:pt y="2476" x="268382"/>
                  <a:pt y="4774" x="261531"/>
                  <a:pt y="6430" x="258318"/>
                </a:cubicBezTo>
                <a:cubicBezTo>
                  <a:pt y="17751" x="236341"/>
                  <a:pt y="17963" x="236447"/>
                  <a:pt y="30052" x="214884"/>
                </a:cubicBezTo>
                <a:cubicBezTo>
                  <a:pt y="32692" x="210173"/>
                  <a:pt y="37395" x="206947"/>
                  <a:pt y="40720" x="202692"/>
                </a:cubicBezTo>
                <a:cubicBezTo>
                  <a:pt y="64934" x="171697"/>
                  <a:pt y="81347" x="102489"/>
                  <a:pt y="89488" x="140970"/>
                </a:cubicBezTo>
                <a:cubicBezTo>
                  <a:pt y="100777" x="194337"/>
                  <a:pt y="71070" x="192387"/>
                  <a:pt y="49102" x="242316"/>
                </a:cubicBezTo>
                <a:cubicBezTo>
                  <a:pt y="45818" x="249779"/>
                  <a:pt y="43935" x="248635"/>
                  <a:pt y="39196" x="255270"/>
                </a:cubicBezTo>
                <a:cubicBezTo>
                  <a:pt y="38256" x="256585"/>
                  <a:pt y="41504" x="251367"/>
                  <a:pt y="41482" x="252984"/>
                </a:cubicBezTo>
                <a:cubicBezTo>
                  <a:pt y="41084" x="281216"/>
                  <a:pt y="12267" x="298763"/>
                  <a:pt y="38434" x="309372"/>
                </a:cubicBezTo>
                <a:cubicBezTo>
                  <a:pt y="63802" x="319656"/>
                  <a:pt y="53904" x="286787"/>
                  <a:pt y="69676" x="264414"/>
                </a:cubicBezTo>
                <a:cubicBezTo>
                  <a:pt y="70296" x="263533"/>
                  <a:pt y="71555" x="261872"/>
                  <a:pt y="71200" x="262890"/>
                </a:cubicBezTo>
                <a:cubicBezTo>
                  <a:pt y="68208" x="271437"/>
                  <a:pt y="68392" x="271553"/>
                  <a:pt y="64342" x="279654"/>
                </a:cubicBezTo>
                <a:cubicBezTo>
                  <a:pt y="63774" x="280789"/>
                  <a:pt y="65240" x="274945"/>
                  <a:pt y="64342" x="275844"/>
                </a:cubicBezTo>
                <a:cubicBezTo>
                  <a:pt y="61352" x="278833"/>
                  <a:pt y="57624" x="281197"/>
                  <a:pt y="53674" x="282702"/>
                </a:cubicBezTo>
                <a:cubicBezTo>
                  <a:pt y="41626" x="287291"/>
                  <a:pt y="33127" x="303391"/>
                  <a:pt y="29290" x="291084"/>
                </a:cubicBezTo>
                <a:cubicBezTo>
                  <a:pt y="18841" x="257578"/>
                  <a:pt y="26771" x="217806"/>
                  <a:pt y="43006" x="186690"/>
                </a:cubicBezTo>
              </a:path>
            </a:pathLst>
          </a:custGeom>
          <a:noFill/>
          <a:ln w="228600" cap="flat">
            <a:solidFill>
              <a:schemeClr val="accent6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422" name="Shape 422"/>
          <p:cNvSpPr/>
          <p:nvPr/>
        </p:nvSpPr>
        <p:spPr>
          <a:xfrm>
            <a:off y="1142922" x="5999850"/>
            <a:ext cy="1379036" cx="2763248"/>
          </a:xfrm>
          <a:custGeom>
            <a:pathLst>
              <a:path w="311352" extrusionOk="0" h="92120">
                <a:moveTo>
                  <a:pt y="67390" x="0"/>
                </a:moveTo>
                <a:cubicBezTo>
                  <a:pt y="43768" x="58674"/>
                  <a:pt y="44917" x="59149"/>
                  <a:pt y="20146" x="117348"/>
                </a:cubicBezTo>
                <a:cubicBezTo>
                  <a:pt y="13272" x="133496"/>
                  <a:pt y="-4143" x="164060"/>
                  <a:pt y="4144" x="148590"/>
                </a:cubicBezTo>
                <a:cubicBezTo>
                  <a:pt y="23861" x="111784"/>
                  <a:pt y="23227" x="111447"/>
                  <a:pt y="43006" x="74676"/>
                </a:cubicBezTo>
                <a:cubicBezTo>
                  <a:pt y="48949" x="63626"/>
                  <a:pt y="53020" x="50509"/>
                  <a:pt y="62818" x="42672"/>
                </a:cubicBezTo>
                <a:cubicBezTo>
                  <a:pt y="63758" x="41919"/>
                  <a:pt y="62382" x="43798"/>
                  <a:pt y="62056" x="44958"/>
                </a:cubicBezTo>
                <a:cubicBezTo>
                  <a:pt y="52094" x="80375"/>
                  <a:pt y="51331" x="80172"/>
                  <a:pt y="42244" x="115824"/>
                </a:cubicBezTo>
                <a:cubicBezTo>
                  <a:pt y="41397" x="119146"/>
                  <a:pt y="39819" x="120257"/>
                  <a:pt y="42244" x="122682"/>
                </a:cubicBezTo>
                <a:cubicBezTo>
                  <a:pt y="46936" x="127374"/>
                  <a:pt y="45753" x="115423"/>
                  <a:pt y="45292" x="117348"/>
                </a:cubicBezTo>
                <a:cubicBezTo>
                  <a:pt y="42897" x="127323"/>
                  <a:pt y="32703" x="129905"/>
                  <a:pt y="39958" x="137160"/>
                </a:cubicBezTo>
                <a:cubicBezTo>
                  <a:pt y="46714" x="143916"/>
                  <a:pt y="43372" x="128214"/>
                  <a:pt y="47578" x="119634"/>
                </a:cubicBezTo>
                <a:cubicBezTo>
                  <a:pt y="52904" x="108767"/>
                  <a:pt y="61943" x="110039"/>
                  <a:pt y="59008" x="98298"/>
                </a:cubicBezTo>
                <a:cubicBezTo>
                  <a:pt y="56342" x="87636"/>
                  <a:pt y="49096" x="105835"/>
                  <a:pt y="46816" x="116586"/>
                </a:cubicBezTo>
                <a:cubicBezTo>
                  <a:pt y="40873" x="144601"/>
                  <a:pt y="45121" x="145175"/>
                  <a:pt y="43006" x="173736"/>
                </a:cubicBezTo>
                <a:cubicBezTo>
                  <a:pt y="42611" x="179061"/>
                  <a:pt y="44022" x="184404"/>
                  <a:pt y="43768" x="189738"/>
                </a:cubicBezTo>
                <a:cubicBezTo>
                  <a:pt y="43639" x="192429"/>
                  <a:pt y="42231" x="197652"/>
                  <a:pt y="43006" x="195072"/>
                </a:cubicBezTo>
                <a:cubicBezTo>
                  <a:pt y="44917" x="188698"/>
                  <a:pt y="49280" x="176298"/>
                  <a:pt y="46054" x="182118"/>
                </a:cubicBezTo>
                <a:cubicBezTo>
                  <a:pt y="23501" x="222801"/>
                  <a:pt y="25604" x="223905"/>
                  <a:pt y="4144" x="265176"/>
                </a:cubicBezTo>
                <a:cubicBezTo>
                  <a:pt y="2476" x="268382"/>
                  <a:pt y="4774" x="261531"/>
                  <a:pt y="6430" x="258318"/>
                </a:cubicBezTo>
                <a:cubicBezTo>
                  <a:pt y="17751" x="236341"/>
                  <a:pt y="17963" x="236447"/>
                  <a:pt y="30052" x="214884"/>
                </a:cubicBezTo>
                <a:cubicBezTo>
                  <a:pt y="32692" x="210173"/>
                  <a:pt y="37395" x="206947"/>
                  <a:pt y="40720" x="202692"/>
                </a:cubicBezTo>
                <a:cubicBezTo>
                  <a:pt y="64934" x="171697"/>
                  <a:pt y="81347" x="102489"/>
                  <a:pt y="89488" x="140970"/>
                </a:cubicBezTo>
                <a:cubicBezTo>
                  <a:pt y="100777" x="194337"/>
                  <a:pt y="71070" x="192387"/>
                  <a:pt y="49102" x="242316"/>
                </a:cubicBezTo>
                <a:cubicBezTo>
                  <a:pt y="45818" x="249779"/>
                  <a:pt y="43935" x="248635"/>
                  <a:pt y="39196" x="255270"/>
                </a:cubicBezTo>
                <a:cubicBezTo>
                  <a:pt y="38256" x="256585"/>
                  <a:pt y="41504" x="251367"/>
                  <a:pt y="41482" x="252984"/>
                </a:cubicBezTo>
                <a:cubicBezTo>
                  <a:pt y="41084" x="281216"/>
                  <a:pt y="12267" x="298763"/>
                  <a:pt y="38434" x="309372"/>
                </a:cubicBezTo>
                <a:cubicBezTo>
                  <a:pt y="63802" x="319656"/>
                  <a:pt y="53904" x="286787"/>
                  <a:pt y="69676" x="264414"/>
                </a:cubicBezTo>
                <a:cubicBezTo>
                  <a:pt y="70296" x="263533"/>
                  <a:pt y="71555" x="261872"/>
                  <a:pt y="71200" x="262890"/>
                </a:cubicBezTo>
                <a:cubicBezTo>
                  <a:pt y="68208" x="271437"/>
                  <a:pt y="68392" x="271553"/>
                  <a:pt y="64342" x="279654"/>
                </a:cubicBezTo>
                <a:cubicBezTo>
                  <a:pt y="63774" x="280789"/>
                  <a:pt y="65240" x="274945"/>
                  <a:pt y="64342" x="275844"/>
                </a:cubicBezTo>
                <a:cubicBezTo>
                  <a:pt y="61352" x="278833"/>
                  <a:pt y="57624" x="281197"/>
                  <a:pt y="53674" x="282702"/>
                </a:cubicBezTo>
                <a:cubicBezTo>
                  <a:pt y="41626" x="287291"/>
                  <a:pt y="33127" x="303391"/>
                  <a:pt y="29290" x="291084"/>
                </a:cubicBezTo>
                <a:cubicBezTo>
                  <a:pt y="18841" x="257578"/>
                  <a:pt y="26771" x="217806"/>
                  <a:pt y="43006" x="186690"/>
                </a:cubicBezTo>
              </a:path>
            </a:pathLst>
          </a:custGeom>
          <a:noFill/>
          <a:ln w="228600" cap="flat">
            <a:solidFill>
              <a:schemeClr val="accent6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423" name="Shape 423"/>
          <p:cNvSpPr/>
          <p:nvPr/>
        </p:nvSpPr>
        <p:spPr>
          <a:xfrm>
            <a:off y="838122" x="208650"/>
            <a:ext cy="1379036" cx="2763248"/>
          </a:xfrm>
          <a:custGeom>
            <a:pathLst>
              <a:path w="311352" extrusionOk="0" h="92120">
                <a:moveTo>
                  <a:pt y="67390" x="0"/>
                </a:moveTo>
                <a:cubicBezTo>
                  <a:pt y="43768" x="58674"/>
                  <a:pt y="44917" x="59149"/>
                  <a:pt y="20146" x="117348"/>
                </a:cubicBezTo>
                <a:cubicBezTo>
                  <a:pt y="13272" x="133496"/>
                  <a:pt y="-4143" x="164060"/>
                  <a:pt y="4144" x="148590"/>
                </a:cubicBezTo>
                <a:cubicBezTo>
                  <a:pt y="23861" x="111784"/>
                  <a:pt y="23227" x="111447"/>
                  <a:pt y="43006" x="74676"/>
                </a:cubicBezTo>
                <a:cubicBezTo>
                  <a:pt y="48949" x="63626"/>
                  <a:pt y="53020" x="50509"/>
                  <a:pt y="62818" x="42672"/>
                </a:cubicBezTo>
                <a:cubicBezTo>
                  <a:pt y="63758" x="41919"/>
                  <a:pt y="62382" x="43798"/>
                  <a:pt y="62056" x="44958"/>
                </a:cubicBezTo>
                <a:cubicBezTo>
                  <a:pt y="52094" x="80375"/>
                  <a:pt y="51331" x="80172"/>
                  <a:pt y="42244" x="115824"/>
                </a:cubicBezTo>
                <a:cubicBezTo>
                  <a:pt y="41397" x="119146"/>
                  <a:pt y="39819" x="120257"/>
                  <a:pt y="42244" x="122682"/>
                </a:cubicBezTo>
                <a:cubicBezTo>
                  <a:pt y="46936" x="127374"/>
                  <a:pt y="45753" x="115423"/>
                  <a:pt y="45292" x="117348"/>
                </a:cubicBezTo>
                <a:cubicBezTo>
                  <a:pt y="42897" x="127323"/>
                  <a:pt y="32703" x="129905"/>
                  <a:pt y="39958" x="137160"/>
                </a:cubicBezTo>
                <a:cubicBezTo>
                  <a:pt y="46714" x="143916"/>
                  <a:pt y="43372" x="128214"/>
                  <a:pt y="47578" x="119634"/>
                </a:cubicBezTo>
                <a:cubicBezTo>
                  <a:pt y="52904" x="108767"/>
                  <a:pt y="61943" x="110039"/>
                  <a:pt y="59008" x="98298"/>
                </a:cubicBezTo>
                <a:cubicBezTo>
                  <a:pt y="56342" x="87636"/>
                  <a:pt y="49096" x="105835"/>
                  <a:pt y="46816" x="116586"/>
                </a:cubicBezTo>
                <a:cubicBezTo>
                  <a:pt y="40873" x="144601"/>
                  <a:pt y="45121" x="145175"/>
                  <a:pt y="43006" x="173736"/>
                </a:cubicBezTo>
                <a:cubicBezTo>
                  <a:pt y="42611" x="179061"/>
                  <a:pt y="44022" x="184404"/>
                  <a:pt y="43768" x="189738"/>
                </a:cubicBezTo>
                <a:cubicBezTo>
                  <a:pt y="43639" x="192429"/>
                  <a:pt y="42231" x="197652"/>
                  <a:pt y="43006" x="195072"/>
                </a:cubicBezTo>
                <a:cubicBezTo>
                  <a:pt y="44917" x="188698"/>
                  <a:pt y="49280" x="176298"/>
                  <a:pt y="46054" x="182118"/>
                </a:cubicBezTo>
                <a:cubicBezTo>
                  <a:pt y="23501" x="222801"/>
                  <a:pt y="25604" x="223905"/>
                  <a:pt y="4144" x="265176"/>
                </a:cubicBezTo>
                <a:cubicBezTo>
                  <a:pt y="2476" x="268382"/>
                  <a:pt y="4774" x="261531"/>
                  <a:pt y="6430" x="258318"/>
                </a:cubicBezTo>
                <a:cubicBezTo>
                  <a:pt y="17751" x="236341"/>
                  <a:pt y="17963" x="236447"/>
                  <a:pt y="30052" x="214884"/>
                </a:cubicBezTo>
                <a:cubicBezTo>
                  <a:pt y="32692" x="210173"/>
                  <a:pt y="37395" x="206947"/>
                  <a:pt y="40720" x="202692"/>
                </a:cubicBezTo>
                <a:cubicBezTo>
                  <a:pt y="64934" x="171697"/>
                  <a:pt y="81347" x="102489"/>
                  <a:pt y="89488" x="140970"/>
                </a:cubicBezTo>
                <a:cubicBezTo>
                  <a:pt y="100777" x="194337"/>
                  <a:pt y="71070" x="192387"/>
                  <a:pt y="49102" x="242316"/>
                </a:cubicBezTo>
                <a:cubicBezTo>
                  <a:pt y="45818" x="249779"/>
                  <a:pt y="43935" x="248635"/>
                  <a:pt y="39196" x="255270"/>
                </a:cubicBezTo>
                <a:cubicBezTo>
                  <a:pt y="38256" x="256585"/>
                  <a:pt y="41504" x="251367"/>
                  <a:pt y="41482" x="252984"/>
                </a:cubicBezTo>
                <a:cubicBezTo>
                  <a:pt y="41084" x="281216"/>
                  <a:pt y="12267" x="298763"/>
                  <a:pt y="38434" x="309372"/>
                </a:cubicBezTo>
                <a:cubicBezTo>
                  <a:pt y="63802" x="319656"/>
                  <a:pt y="53904" x="286787"/>
                  <a:pt y="69676" x="264414"/>
                </a:cubicBezTo>
                <a:cubicBezTo>
                  <a:pt y="70296" x="263533"/>
                  <a:pt y="71555" x="261872"/>
                  <a:pt y="71200" x="262890"/>
                </a:cubicBezTo>
                <a:cubicBezTo>
                  <a:pt y="68208" x="271437"/>
                  <a:pt y="68392" x="271553"/>
                  <a:pt y="64342" x="279654"/>
                </a:cubicBezTo>
                <a:cubicBezTo>
                  <a:pt y="63774" x="280789"/>
                  <a:pt y="65240" x="274945"/>
                  <a:pt y="64342" x="275844"/>
                </a:cubicBezTo>
                <a:cubicBezTo>
                  <a:pt y="61352" x="278833"/>
                  <a:pt y="57624" x="281197"/>
                  <a:pt y="53674" x="282702"/>
                </a:cubicBezTo>
                <a:cubicBezTo>
                  <a:pt y="41626" x="287291"/>
                  <a:pt y="33127" x="303391"/>
                  <a:pt y="29290" x="291084"/>
                </a:cubicBezTo>
                <a:cubicBezTo>
                  <a:pt y="18841" x="257578"/>
                  <a:pt y="26771" x="217806"/>
                  <a:pt y="43006" x="186690"/>
                </a:cubicBezTo>
              </a:path>
            </a:pathLst>
          </a:custGeom>
          <a:noFill/>
          <a:ln w="228600" cap="flat">
            <a:solidFill>
              <a:schemeClr val="accent6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424" name="Shape 424"/>
          <p:cNvSpPr/>
          <p:nvPr/>
        </p:nvSpPr>
        <p:spPr>
          <a:xfrm>
            <a:off y="838172" x="3618600"/>
            <a:ext cy="1379036" cx="2763248"/>
          </a:xfrm>
          <a:custGeom>
            <a:pathLst>
              <a:path w="311352" extrusionOk="0" h="92120">
                <a:moveTo>
                  <a:pt y="67390" x="0"/>
                </a:moveTo>
                <a:cubicBezTo>
                  <a:pt y="43768" x="58674"/>
                  <a:pt y="44917" x="59149"/>
                  <a:pt y="20146" x="117348"/>
                </a:cubicBezTo>
                <a:cubicBezTo>
                  <a:pt y="13272" x="133496"/>
                  <a:pt y="-4143" x="164060"/>
                  <a:pt y="4144" x="148590"/>
                </a:cubicBezTo>
                <a:cubicBezTo>
                  <a:pt y="23861" x="111784"/>
                  <a:pt y="23227" x="111447"/>
                  <a:pt y="43006" x="74676"/>
                </a:cubicBezTo>
                <a:cubicBezTo>
                  <a:pt y="48949" x="63626"/>
                  <a:pt y="53020" x="50509"/>
                  <a:pt y="62818" x="42672"/>
                </a:cubicBezTo>
                <a:cubicBezTo>
                  <a:pt y="63758" x="41919"/>
                  <a:pt y="62382" x="43798"/>
                  <a:pt y="62056" x="44958"/>
                </a:cubicBezTo>
                <a:cubicBezTo>
                  <a:pt y="52094" x="80375"/>
                  <a:pt y="51331" x="80172"/>
                  <a:pt y="42244" x="115824"/>
                </a:cubicBezTo>
                <a:cubicBezTo>
                  <a:pt y="41397" x="119146"/>
                  <a:pt y="39819" x="120257"/>
                  <a:pt y="42244" x="122682"/>
                </a:cubicBezTo>
                <a:cubicBezTo>
                  <a:pt y="46936" x="127374"/>
                  <a:pt y="45753" x="115423"/>
                  <a:pt y="45292" x="117348"/>
                </a:cubicBezTo>
                <a:cubicBezTo>
                  <a:pt y="42897" x="127323"/>
                  <a:pt y="32703" x="129905"/>
                  <a:pt y="39958" x="137160"/>
                </a:cubicBezTo>
                <a:cubicBezTo>
                  <a:pt y="46714" x="143916"/>
                  <a:pt y="43372" x="128214"/>
                  <a:pt y="47578" x="119634"/>
                </a:cubicBezTo>
                <a:cubicBezTo>
                  <a:pt y="52904" x="108767"/>
                  <a:pt y="61943" x="110039"/>
                  <a:pt y="59008" x="98298"/>
                </a:cubicBezTo>
                <a:cubicBezTo>
                  <a:pt y="56342" x="87636"/>
                  <a:pt y="49096" x="105835"/>
                  <a:pt y="46816" x="116586"/>
                </a:cubicBezTo>
                <a:cubicBezTo>
                  <a:pt y="40873" x="144601"/>
                  <a:pt y="45121" x="145175"/>
                  <a:pt y="43006" x="173736"/>
                </a:cubicBezTo>
                <a:cubicBezTo>
                  <a:pt y="42611" x="179061"/>
                  <a:pt y="44022" x="184404"/>
                  <a:pt y="43768" x="189738"/>
                </a:cubicBezTo>
                <a:cubicBezTo>
                  <a:pt y="43639" x="192429"/>
                  <a:pt y="42231" x="197652"/>
                  <a:pt y="43006" x="195072"/>
                </a:cubicBezTo>
                <a:cubicBezTo>
                  <a:pt y="44917" x="188698"/>
                  <a:pt y="49280" x="176298"/>
                  <a:pt y="46054" x="182118"/>
                </a:cubicBezTo>
                <a:cubicBezTo>
                  <a:pt y="23501" x="222801"/>
                  <a:pt y="25604" x="223905"/>
                  <a:pt y="4144" x="265176"/>
                </a:cubicBezTo>
                <a:cubicBezTo>
                  <a:pt y="2476" x="268382"/>
                  <a:pt y="4774" x="261531"/>
                  <a:pt y="6430" x="258318"/>
                </a:cubicBezTo>
                <a:cubicBezTo>
                  <a:pt y="17751" x="236341"/>
                  <a:pt y="17963" x="236447"/>
                  <a:pt y="30052" x="214884"/>
                </a:cubicBezTo>
                <a:cubicBezTo>
                  <a:pt y="32692" x="210173"/>
                  <a:pt y="37395" x="206947"/>
                  <a:pt y="40720" x="202692"/>
                </a:cubicBezTo>
                <a:cubicBezTo>
                  <a:pt y="64934" x="171697"/>
                  <a:pt y="81347" x="102489"/>
                  <a:pt y="89488" x="140970"/>
                </a:cubicBezTo>
                <a:cubicBezTo>
                  <a:pt y="100777" x="194337"/>
                  <a:pt y="71070" x="192387"/>
                  <a:pt y="49102" x="242316"/>
                </a:cubicBezTo>
                <a:cubicBezTo>
                  <a:pt y="45818" x="249779"/>
                  <a:pt y="43935" x="248635"/>
                  <a:pt y="39196" x="255270"/>
                </a:cubicBezTo>
                <a:cubicBezTo>
                  <a:pt y="38256" x="256585"/>
                  <a:pt y="41504" x="251367"/>
                  <a:pt y="41482" x="252984"/>
                </a:cubicBezTo>
                <a:cubicBezTo>
                  <a:pt y="41084" x="281216"/>
                  <a:pt y="12267" x="298763"/>
                  <a:pt y="38434" x="309372"/>
                </a:cubicBezTo>
                <a:cubicBezTo>
                  <a:pt y="63802" x="319656"/>
                  <a:pt y="53904" x="286787"/>
                  <a:pt y="69676" x="264414"/>
                </a:cubicBezTo>
                <a:cubicBezTo>
                  <a:pt y="70296" x="263533"/>
                  <a:pt y="71555" x="261872"/>
                  <a:pt y="71200" x="262890"/>
                </a:cubicBezTo>
                <a:cubicBezTo>
                  <a:pt y="68208" x="271437"/>
                  <a:pt y="68392" x="271553"/>
                  <a:pt y="64342" x="279654"/>
                </a:cubicBezTo>
                <a:cubicBezTo>
                  <a:pt y="63774" x="280789"/>
                  <a:pt y="65240" x="274945"/>
                  <a:pt y="64342" x="275844"/>
                </a:cubicBezTo>
                <a:cubicBezTo>
                  <a:pt y="61352" x="278833"/>
                  <a:pt y="57624" x="281197"/>
                  <a:pt y="53674" x="282702"/>
                </a:cubicBezTo>
                <a:cubicBezTo>
                  <a:pt y="41626" x="287291"/>
                  <a:pt y="33127" x="303391"/>
                  <a:pt y="29290" x="291084"/>
                </a:cubicBezTo>
                <a:cubicBezTo>
                  <a:pt y="18841" x="257578"/>
                  <a:pt y="26771" x="217806"/>
                  <a:pt y="43006" x="186690"/>
                </a:cubicBezTo>
              </a:path>
            </a:pathLst>
          </a:custGeom>
          <a:noFill/>
          <a:ln w="228600" cap="flat">
            <a:solidFill>
              <a:schemeClr val="accent6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425" name="Shape 425"/>
          <p:cNvSpPr/>
          <p:nvPr/>
        </p:nvSpPr>
        <p:spPr>
          <a:xfrm>
            <a:off y="1078396" x="3048000"/>
            <a:ext cy="1379050" cx="5584825"/>
          </a:xfrm>
          <a:custGeom>
            <a:pathLst>
              <a:path w="223393" extrusionOk="0" h="55162">
                <a:moveTo>
                  <a:pt y="55162" x="0"/>
                </a:moveTo>
                <a:cubicBezTo>
                  <a:pt y="53638" x="2413"/>
                  <a:pt y="49193" x="5334"/>
                  <a:pt y="46018" x="14478"/>
                </a:cubicBezTo>
                <a:cubicBezTo>
                  <a:pt y="42843" x="23622"/>
                  <a:pt y="41954" x="37973"/>
                  <a:pt y="36112" x="54864"/>
                </a:cubicBezTo>
                <a:cubicBezTo>
                  <a:pt y="30270" x="71755"/>
                  <a:pt y="15919" x="96266"/>
                  <a:pt y="10966" x="115824"/>
                </a:cubicBezTo>
                <a:cubicBezTo>
                  <a:pt y="6013" x="135382"/>
                  <a:pt y="2965" x="170561"/>
                  <a:pt y="6394" x="172212"/>
                </a:cubicBezTo>
                <a:cubicBezTo>
                  <a:pt y="9823" x="173863"/>
                  <a:pt y="24936" x="139573"/>
                  <a:pt y="31540" x="125730"/>
                </a:cubicBezTo>
                <a:cubicBezTo>
                  <a:pt y="38144" x="111887"/>
                  <a:pt y="43605" x="85471"/>
                  <a:pt y="46018" x="89154"/>
                </a:cubicBezTo>
                <a:cubicBezTo>
                  <a:pt y="48431" x="92837"/>
                  <a:pt y="48812" x="133731"/>
                  <a:pt y="46018" x="147828"/>
                </a:cubicBezTo>
                <a:cubicBezTo>
                  <a:pt y="43224" x="161925"/>
                  <a:pt y="35096" x="167005"/>
                  <a:pt y="29254" x="173736"/>
                </a:cubicBezTo>
                <a:cubicBezTo>
                  <a:pt y="23412" x="180467"/>
                  <a:pt y="15665" x="179959"/>
                  <a:pt y="10966" x="188214"/>
                </a:cubicBezTo>
                <a:cubicBezTo>
                  <a:pt y="6267" x="196469"/>
                  <a:pt y="-3004" x="222758"/>
                  <a:pt y="1060" x="223266"/>
                </a:cubicBezTo>
                <a:cubicBezTo>
                  <a:pt y="5124" x="223774"/>
                  <a:pt y="29635" x="196596"/>
                  <a:pt y="35350" x="191262"/>
                </a:cubicBezTo>
              </a:path>
            </a:pathLst>
          </a:custGeom>
          <a:noFill/>
          <a:ln w="228600" cap="flat">
            <a:solidFill>
              <a:schemeClr val="accent6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426" name="Shape 426"/>
          <p:cNvSpPr/>
          <p:nvPr/>
        </p:nvSpPr>
        <p:spPr>
          <a:xfrm rot="10800000" flipH="1">
            <a:off y="914325" x="837300"/>
            <a:ext cy="1379036" cx="7783800"/>
          </a:xfrm>
          <a:custGeom>
            <a:pathLst>
              <a:path w="311352" extrusionOk="0" h="92120">
                <a:moveTo>
                  <a:pt y="67390" x="0"/>
                </a:moveTo>
                <a:cubicBezTo>
                  <a:pt y="43768" x="58674"/>
                  <a:pt y="44917" x="59149"/>
                  <a:pt y="20146" x="117348"/>
                </a:cubicBezTo>
                <a:cubicBezTo>
                  <a:pt y="13272" x="133496"/>
                  <a:pt y="-4143" x="164060"/>
                  <a:pt y="4144" x="148590"/>
                </a:cubicBezTo>
                <a:cubicBezTo>
                  <a:pt y="23861" x="111784"/>
                  <a:pt y="23227" x="111447"/>
                  <a:pt y="43006" x="74676"/>
                </a:cubicBezTo>
                <a:cubicBezTo>
                  <a:pt y="48949" x="63626"/>
                  <a:pt y="53020" x="50509"/>
                  <a:pt y="62818" x="42672"/>
                </a:cubicBezTo>
                <a:cubicBezTo>
                  <a:pt y="63758" x="41919"/>
                  <a:pt y="62382" x="43798"/>
                  <a:pt y="62056" x="44958"/>
                </a:cubicBezTo>
                <a:cubicBezTo>
                  <a:pt y="52094" x="80375"/>
                  <a:pt y="51331" x="80172"/>
                  <a:pt y="42244" x="115824"/>
                </a:cubicBezTo>
                <a:cubicBezTo>
                  <a:pt y="41397" x="119146"/>
                  <a:pt y="39819" x="120257"/>
                  <a:pt y="42244" x="122682"/>
                </a:cubicBezTo>
                <a:cubicBezTo>
                  <a:pt y="46936" x="127374"/>
                  <a:pt y="45753" x="115423"/>
                  <a:pt y="45292" x="117348"/>
                </a:cubicBezTo>
                <a:cubicBezTo>
                  <a:pt y="42897" x="127323"/>
                  <a:pt y="32703" x="129905"/>
                  <a:pt y="39958" x="137160"/>
                </a:cubicBezTo>
                <a:cubicBezTo>
                  <a:pt y="46714" x="143916"/>
                  <a:pt y="43372" x="128214"/>
                  <a:pt y="47578" x="119634"/>
                </a:cubicBezTo>
                <a:cubicBezTo>
                  <a:pt y="52904" x="108767"/>
                  <a:pt y="61943" x="110039"/>
                  <a:pt y="59008" x="98298"/>
                </a:cubicBezTo>
                <a:cubicBezTo>
                  <a:pt y="56342" x="87636"/>
                  <a:pt y="49096" x="105835"/>
                  <a:pt y="46816" x="116586"/>
                </a:cubicBezTo>
                <a:cubicBezTo>
                  <a:pt y="40873" x="144601"/>
                  <a:pt y="45121" x="145175"/>
                  <a:pt y="43006" x="173736"/>
                </a:cubicBezTo>
                <a:cubicBezTo>
                  <a:pt y="42611" x="179061"/>
                  <a:pt y="44022" x="184404"/>
                  <a:pt y="43768" x="189738"/>
                </a:cubicBezTo>
                <a:cubicBezTo>
                  <a:pt y="43639" x="192429"/>
                  <a:pt y="42231" x="197652"/>
                  <a:pt y="43006" x="195072"/>
                </a:cubicBezTo>
                <a:cubicBezTo>
                  <a:pt y="44917" x="188698"/>
                  <a:pt y="49280" x="176298"/>
                  <a:pt y="46054" x="182118"/>
                </a:cubicBezTo>
                <a:cubicBezTo>
                  <a:pt y="23501" x="222801"/>
                  <a:pt y="25604" x="223905"/>
                  <a:pt y="4144" x="265176"/>
                </a:cubicBezTo>
                <a:cubicBezTo>
                  <a:pt y="2476" x="268382"/>
                  <a:pt y="4774" x="261531"/>
                  <a:pt y="6430" x="258318"/>
                </a:cubicBezTo>
                <a:cubicBezTo>
                  <a:pt y="17751" x="236341"/>
                  <a:pt y="17963" x="236447"/>
                  <a:pt y="30052" x="214884"/>
                </a:cubicBezTo>
                <a:cubicBezTo>
                  <a:pt y="32692" x="210173"/>
                  <a:pt y="37395" x="206947"/>
                  <a:pt y="40720" x="202692"/>
                </a:cubicBezTo>
                <a:cubicBezTo>
                  <a:pt y="64934" x="171697"/>
                  <a:pt y="81347" x="102489"/>
                  <a:pt y="89488" x="140970"/>
                </a:cubicBezTo>
                <a:cubicBezTo>
                  <a:pt y="100777" x="194337"/>
                  <a:pt y="71070" x="192387"/>
                  <a:pt y="49102" x="242316"/>
                </a:cubicBezTo>
                <a:cubicBezTo>
                  <a:pt y="45818" x="249779"/>
                  <a:pt y="43935" x="248635"/>
                  <a:pt y="39196" x="255270"/>
                </a:cubicBezTo>
                <a:cubicBezTo>
                  <a:pt y="38256" x="256585"/>
                  <a:pt y="41504" x="251367"/>
                  <a:pt y="41482" x="252984"/>
                </a:cubicBezTo>
                <a:cubicBezTo>
                  <a:pt y="41084" x="281216"/>
                  <a:pt y="12267" x="298763"/>
                  <a:pt y="38434" x="309372"/>
                </a:cubicBezTo>
                <a:cubicBezTo>
                  <a:pt y="63802" x="319656"/>
                  <a:pt y="53904" x="286787"/>
                  <a:pt y="69676" x="264414"/>
                </a:cubicBezTo>
                <a:cubicBezTo>
                  <a:pt y="70296" x="263533"/>
                  <a:pt y="71555" x="261872"/>
                  <a:pt y="71200" x="262890"/>
                </a:cubicBezTo>
                <a:cubicBezTo>
                  <a:pt y="68208" x="271437"/>
                  <a:pt y="68392" x="271553"/>
                  <a:pt y="64342" x="279654"/>
                </a:cubicBezTo>
                <a:cubicBezTo>
                  <a:pt y="63774" x="280789"/>
                  <a:pt y="65240" x="274945"/>
                  <a:pt y="64342" x="275844"/>
                </a:cubicBezTo>
                <a:cubicBezTo>
                  <a:pt y="61352" x="278833"/>
                  <a:pt y="57624" x="281197"/>
                  <a:pt y="53674" x="282702"/>
                </a:cubicBezTo>
                <a:cubicBezTo>
                  <a:pt y="41626" x="287291"/>
                  <a:pt y="33127" x="303391"/>
                  <a:pt y="29290" x="291084"/>
                </a:cubicBezTo>
                <a:cubicBezTo>
                  <a:pt y="18841" x="257578"/>
                  <a:pt y="26771" x="217806"/>
                  <a:pt y="43006" x="186690"/>
                </a:cubicBezTo>
              </a:path>
            </a:pathLst>
          </a:custGeom>
          <a:noFill/>
          <a:ln w="228600" cap="flat">
            <a:solidFill>
              <a:schemeClr val="accent6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427" name="Shape 427"/>
          <p:cNvSpPr txBox="1"/>
          <p:nvPr/>
        </p:nvSpPr>
        <p:spPr>
          <a:xfrm>
            <a:off y="514500" x="304800"/>
            <a:ext cy="1733399" cx="869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12000" lang="en">
                <a:solidFill>
                  <a:srgbClr val="F8F8F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RE-launch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32" name="Shape 4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13875" x="-60599"/>
            <a:ext cy="5467124" cx="92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/>
        </p:nvSpPr>
        <p:spPr>
          <a:xfrm>
            <a:off y="952725" x="533450"/>
            <a:ext cy="3486299" cx="8039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ALL QUIET</a:t>
            </a:r>
            <a:b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ON THE</a:t>
            </a:r>
            <a:b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OPS FRONT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38" name="Shape 4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352250" x="0"/>
            <a:ext cy="6201774" cx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y="2529750" x="240150"/>
            <a:ext cy="2446200" cx="8663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4400" lang="en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DEPLOY!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44" name="Shape 4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338137" x="-67949"/>
            <a:ext cy="5667375" cx="92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49" name="Shape 4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373303" x="-45450"/>
            <a:ext cy="5711978" cx="91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y="3879125" x="510300"/>
            <a:ext cy="939900" cx="8123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4800" lang="en">
                <a:solidFill>
                  <a:srgbClr val="00FF00"/>
                </a:solidFill>
                <a:latin typeface="Fredoka One"/>
                <a:ea typeface="Fredoka One"/>
                <a:cs typeface="Fredoka One"/>
                <a:sym typeface="Fredoka One"/>
              </a:rPr>
              <a:t>#PROFIT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5" name="Shape 455"/>
          <p:cNvSpPr/>
          <p:nvPr/>
        </p:nvSpPr>
        <p:spPr>
          <a:xfrm>
            <a:off y="209775" x="6667550"/>
            <a:ext cy="2209799" cx="2209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56" name="Shape 456"/>
          <p:cNvSpPr txBox="1"/>
          <p:nvPr/>
        </p:nvSpPr>
        <p:spPr>
          <a:xfrm>
            <a:off y="2914875" x="419150"/>
            <a:ext cy="1352699" cx="8458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RESOURCES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y="76425" x="6496100"/>
            <a:ext cy="2476500" cx="2552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9200" lang="en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7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Try It, Learn It</a:t>
            </a: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y="838200" x="457200"/>
            <a:ext cy="40874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5000"/>
              </a:lnSpc>
              <a:buNone/>
            </a:pPr>
            <a:r>
              <a:rPr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Try It</a:t>
            </a:r>
          </a:p>
          <a:p>
            <a:pPr rtl="0" lvl="0" indent="-419100" marL="457200">
              <a:lnSpc>
                <a:spcPct val="100000"/>
              </a:lnSpc>
              <a:buClr>
                <a:schemeClr val="dk1"/>
              </a:buClr>
              <a:buSzPct val="100000"/>
              <a:buFont typeface="Ubuntu Condensed"/>
              <a:buAutoNum type="arabicPeriod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Install Dokku on your own servers,</a:t>
            </a:r>
            <a:r>
              <a:rPr lang="en">
                <a:latin typeface="Ubuntu Condensed"/>
                <a:ea typeface="Ubuntu Condensed"/>
                <a:cs typeface="Ubuntu Condensed"/>
                <a:sym typeface="Ubuntu Condensed"/>
              </a:rPr>
              <a:t> or</a:t>
            </a:r>
          </a:p>
          <a:p>
            <a:r>
              <a:t/>
            </a:r>
          </a:p>
          <a:p>
            <a:pPr lvl="0" indent="-419100" marL="457200">
              <a:lnSpc>
                <a:spcPct val="100000"/>
              </a:lnSpc>
              <a:buClr>
                <a:schemeClr val="dk1"/>
              </a:buClr>
              <a:buSzPct val="100000"/>
              <a:buFont typeface="Ubuntu Condensed"/>
              <a:buAutoNum type="arabicPeriod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Spin up an instance from DigitalOcean</a:t>
            </a:r>
          </a:p>
        </p:txBody>
      </p:sp>
      <p:sp>
        <p:nvSpPr>
          <p:cNvPr id="464" name="Shape 464"/>
          <p:cNvSpPr txBox="1"/>
          <p:nvPr>
            <p:ph idx="2" type="body"/>
          </p:nvPr>
        </p:nvSpPr>
        <p:spPr>
          <a:xfrm>
            <a:off y="838200" x="4451700"/>
            <a:ext cy="3933900" cx="4235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Learn It</a:t>
            </a:r>
          </a:p>
          <a:p>
            <a:pPr rtl="0" lvl="0">
              <a:buNone/>
            </a:pPr>
            <a:r>
              <a:rPr b="1"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Dokku Home</a:t>
            </a:r>
            <a:r>
              <a:rPr b="1" sz="24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github.com/progrium/dokku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Digital Ocean Tutorial</a:t>
            </a:r>
          </a:p>
          <a:p>
            <a:pPr rtl="0" lvl="0">
              <a:buNone/>
            </a:pPr>
            <a:r>
              <a:rPr b="1" sz="24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http://bit.ly/dokku-2014-03-ref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2400" lang="en">
                <a:solidFill>
                  <a:srgbClr val="000000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Google</a:t>
            </a:r>
          </a:p>
          <a:p>
            <a:pPr>
              <a:buNone/>
            </a:pPr>
            <a:r>
              <a:rPr b="1" sz="24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http://lmgtfy.com/?q=Dokku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67" name="Shape 67"/>
          <p:cNvGrpSpPr/>
          <p:nvPr/>
        </p:nvGrpSpPr>
        <p:grpSpPr>
          <a:xfrm rot="-587972">
            <a:off y="1365045" x="1859220"/>
            <a:ext cy="2767248" cx="2107780"/>
            <a:chOff y="1357200" x="649575"/>
            <a:chExt cy="2767274" cx="2107799"/>
          </a:xfrm>
        </p:grpSpPr>
        <p:sp>
          <p:nvSpPr>
            <p:cNvPr id="68" name="Shape 68"/>
            <p:cNvSpPr/>
            <p:nvPr/>
          </p:nvSpPr>
          <p:spPr>
            <a:xfrm>
              <a:off y="1398675" x="687675"/>
              <a:ext cy="2725799" cx="2069699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w="19050" cap="flat">
              <a:solidFill>
                <a:srgbClr val="CCCCCC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grpSp>
          <p:nvGrpSpPr>
            <p:cNvPr id="69" name="Shape 69"/>
            <p:cNvGrpSpPr/>
            <p:nvPr/>
          </p:nvGrpSpPr>
          <p:grpSpPr>
            <a:xfrm>
              <a:off y="1357200" x="649575"/>
              <a:ext cy="2730600" cx="2069699"/>
              <a:chOff y="1357200" x="649575"/>
              <a:chExt cy="2730600" cx="2069699"/>
            </a:xfrm>
          </p:grpSpPr>
          <p:sp>
            <p:nvSpPr>
              <p:cNvPr id="70" name="Shape 70"/>
              <p:cNvSpPr/>
              <p:nvPr/>
            </p:nvSpPr>
            <p:spPr>
              <a:xfrm>
                <a:off y="1362000" x="649575"/>
                <a:ext cy="2725799" cx="2066699"/>
              </a:xfrm>
              <a:prstGeom prst="roundRect">
                <a:avLst>
                  <a:gd fmla="val 16667" name="adj"/>
                </a:avLst>
              </a:prstGeom>
              <a:solidFill>
                <a:srgbClr val="93C47D"/>
              </a:solidFill>
              <a:ln w="19050" cap="flat">
                <a:solidFill>
                  <a:srgbClr val="38761D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71" name="Shape 71"/>
              <p:cNvSpPr txBox="1"/>
              <p:nvPr/>
            </p:nvSpPr>
            <p:spPr>
              <a:xfrm>
                <a:off y="1357200" x="649575"/>
                <a:ext cy="486900" cx="2069699"/>
              </a:xfrm>
              <a:prstGeom prst="rect">
                <a:avLst/>
              </a:prstGeom>
            </p:spPr>
            <p:txBody>
              <a:bodyPr bIns="91425" rIns="91425" lIns="91425" tIns="91425" anchor="t" anchorCtr="0">
                <a:noAutofit/>
              </a:bodyPr>
              <a:lstStyle/>
              <a:p>
                <a:pPr algn="ctr" rtl="0" lvl="0">
                  <a:buNone/>
                </a:pPr>
                <a:r>
                  <a:rPr sz="2400" lang="en">
                    <a:latin typeface="Fredoka One"/>
                    <a:ea typeface="Fredoka One"/>
                    <a:cs typeface="Fredoka One"/>
                    <a:sym typeface="Fredoka One"/>
                  </a:rPr>
                  <a:t>@bizowner</a:t>
                </a:r>
              </a:p>
            </p:txBody>
          </p:sp>
          <p:pic>
            <p:nvPicPr>
              <p:cNvPr id="72" name="Shape 72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y="1843974" x="1024237"/>
                <a:ext cy="1761849" cx="13203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3" name="Shape 73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@&lt;you&gt;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y="4365825" x="1400250"/>
            <a:ext cy="423000" cx="6343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2400"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mix and match -- maybe you are all three!</a:t>
            </a:r>
          </a:p>
        </p:txBody>
      </p:sp>
      <p:grpSp>
        <p:nvGrpSpPr>
          <p:cNvPr id="75" name="Shape 75"/>
          <p:cNvGrpSpPr/>
          <p:nvPr/>
        </p:nvGrpSpPr>
        <p:grpSpPr>
          <a:xfrm>
            <a:off y="1321983" x="3574700"/>
            <a:ext cy="2763416" cx="2116374"/>
            <a:chOff y="1321983" x="3574700"/>
            <a:chExt cy="2763416" cx="2116374"/>
          </a:xfrm>
        </p:grpSpPr>
        <p:sp>
          <p:nvSpPr>
            <p:cNvPr id="76" name="Shape 76"/>
            <p:cNvSpPr/>
            <p:nvPr/>
          </p:nvSpPr>
          <p:spPr>
            <a:xfrm>
              <a:off y="1359600" x="3621375"/>
              <a:ext cy="2725799" cx="2069699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w="19050" cap="flat">
              <a:solidFill>
                <a:srgbClr val="CCCCCC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77" name="Shape 77"/>
            <p:cNvSpPr/>
            <p:nvPr/>
          </p:nvSpPr>
          <p:spPr>
            <a:xfrm>
              <a:off y="1321983" x="3574700"/>
              <a:ext cy="2725861" cx="2066699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w="19050" cap="flat">
              <a:solidFill>
                <a:srgbClr val="674EA7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sp>
          <p:nvSpPr>
            <p:cNvPr id="78" name="Shape 78"/>
            <p:cNvSpPr txBox="1"/>
            <p:nvPr/>
          </p:nvSpPr>
          <p:spPr>
            <a:xfrm>
              <a:off y="1321996" x="3574700"/>
              <a:ext cy="2689199" cx="20696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buNone/>
              </a:pPr>
              <a:r>
                <a:rPr sz="2400" lang="en">
                  <a:latin typeface="Fredoka One"/>
                  <a:ea typeface="Fredoka One"/>
                  <a:cs typeface="Fredoka One"/>
                  <a:sym typeface="Fredoka One"/>
                </a:rPr>
                <a:t>@sysadmin</a:t>
              </a:r>
            </a:p>
          </p:txBody>
        </p:sp>
        <p:pic>
          <p:nvPicPr>
            <p:cNvPr id="79" name="Shape 79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y="1826225" x="3919862"/>
              <a:ext cy="1813974" cx="1399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" name="Shape 80"/>
          <p:cNvGrpSpPr/>
          <p:nvPr/>
        </p:nvGrpSpPr>
        <p:grpSpPr>
          <a:xfrm rot="509976">
            <a:off y="1462871" x="5328174"/>
            <a:ext cy="2808702" cx="2115388"/>
            <a:chOff y="1344300" x="6499825"/>
            <a:chExt cy="2808749" cx="2115424"/>
          </a:xfrm>
        </p:grpSpPr>
        <p:sp>
          <p:nvSpPr>
            <p:cNvPr id="81" name="Shape 81"/>
            <p:cNvSpPr/>
            <p:nvPr/>
          </p:nvSpPr>
          <p:spPr>
            <a:xfrm>
              <a:off y="1427250" x="6545550"/>
              <a:ext cy="2725799" cx="2069699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w="19050" cap="flat">
              <a:solidFill>
                <a:srgbClr val="D9D9D9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grpSp>
          <p:nvGrpSpPr>
            <p:cNvPr id="82" name="Shape 82"/>
            <p:cNvGrpSpPr/>
            <p:nvPr/>
          </p:nvGrpSpPr>
          <p:grpSpPr>
            <a:xfrm>
              <a:off y="1344300" x="6499825"/>
              <a:ext cy="2761201" cx="2069699"/>
              <a:chOff y="1344300" x="6499825"/>
              <a:chExt cy="2761201" cx="2069699"/>
            </a:xfrm>
          </p:grpSpPr>
          <p:grpSp>
            <p:nvGrpSpPr>
              <p:cNvPr id="83" name="Shape 83"/>
              <p:cNvGrpSpPr/>
              <p:nvPr/>
            </p:nvGrpSpPr>
            <p:grpSpPr>
              <a:xfrm>
                <a:off y="1344300" x="6499825"/>
                <a:ext cy="2761201" cx="2069699"/>
                <a:chOff y="1344300" x="6499825"/>
                <a:chExt cy="2761201" cx="2069699"/>
              </a:xfrm>
            </p:grpSpPr>
            <p:sp>
              <p:nvSpPr>
                <p:cNvPr id="84" name="Shape 84"/>
                <p:cNvSpPr/>
                <p:nvPr/>
              </p:nvSpPr>
              <p:spPr>
                <a:xfrm>
                  <a:off y="1344301" x="6499825"/>
                  <a:ext cy="2761200" cx="206669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E599"/>
                </a:solidFill>
                <a:ln w="19050" cap="flat">
                  <a:solidFill>
                    <a:srgbClr val="F1C232"/>
                  </a:solidFill>
                  <a:prstDash val="solid"/>
                  <a:round/>
                  <a:headEnd w="med" len="med" type="none"/>
                  <a:tailEnd w="med" len="med" type="none"/>
                </a:ln>
              </p:spPr>
              <p:txBody>
                <a:bodyPr bIns="91425" rIns="91425" lIns="91425" tIns="91425" anchor="ctr" anchorCtr="0">
                  <a:noAutofit/>
                </a:bodyPr>
                <a:lstStyle/>
                <a:p/>
              </p:txBody>
            </p:sp>
            <p:sp>
              <p:nvSpPr>
                <p:cNvPr id="85" name="Shape 85"/>
                <p:cNvSpPr txBox="1"/>
                <p:nvPr/>
              </p:nvSpPr>
              <p:spPr>
                <a:xfrm>
                  <a:off y="1344300" x="6499825"/>
                  <a:ext cy="2703599" cx="2069699"/>
                </a:xfrm>
                <a:prstGeom prst="rect">
                  <a:avLst/>
                </a:prstGeom>
              </p:spPr>
              <p:txBody>
                <a:bodyPr bIns="91425" rIns="91425" lIns="91425" tIns="91425" anchor="t" anchorCtr="0">
                  <a:noAutofit/>
                </a:bodyPr>
                <a:lstStyle/>
                <a:p>
                  <a:pPr algn="ctr" rtl="0" lvl="0">
                    <a:buNone/>
                  </a:pPr>
                  <a:r>
                    <a:rPr sz="2400" lang="en">
                      <a:latin typeface="Fredoka One"/>
                      <a:ea typeface="Fredoka One"/>
                      <a:cs typeface="Fredoka One"/>
                      <a:sym typeface="Fredoka One"/>
                    </a:rPr>
                    <a:t>@developer</a:t>
                  </a:r>
                </a:p>
              </p:txBody>
            </p:sp>
          </p:grpSp>
          <p:pic>
            <p:nvPicPr>
              <p:cNvPr id="86" name="Shape 86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y="1857250" x="6739048"/>
                <a:ext cy="1768600" cx="159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y="1200150" x="457200"/>
            <a:ext cy="3725699" cx="8080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419100" marL="457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u="sng" b="1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3"/>
              </a:rPr>
              <a:t>http://bit.ly/dokku-2014-03</a:t>
            </a:r>
            <a:r>
              <a:rPr lang="en">
                <a:latin typeface="Ubuntu Condensed"/>
                <a:ea typeface="Ubuntu Condensed"/>
                <a:cs typeface="Ubuntu Condensed"/>
                <a:sym typeface="Ubuntu Condensed"/>
              </a:rPr>
              <a:t> (this presentation)</a:t>
            </a:r>
          </a:p>
          <a:p>
            <a:pPr algn="l" rtl="0" lvl="0" marR="0" indent="-419100" marL="457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u="sng" b="1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4"/>
              </a:rPr>
              <a:t>http://bit.ly/dokku-2014-03-shelr</a:t>
            </a:r>
            <a:r>
              <a:rPr lang="en">
                <a:latin typeface="Ubuntu Condensed"/>
                <a:ea typeface="Ubuntu Condensed"/>
                <a:cs typeface="Ubuntu Condensed"/>
                <a:sym typeface="Ubuntu Condensed"/>
              </a:rPr>
              <a:t> (shell recording)</a:t>
            </a:r>
          </a:p>
          <a:p>
            <a:pPr algn="l" rtl="0" lvl="0" marR="0" indent="-419100" marL="457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u="sng" b="1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5"/>
              </a:rPr>
              <a:t>http://bit.ly/dokku-2014-03-src</a:t>
            </a:r>
            <a:r>
              <a:rPr lang="en">
                <a:latin typeface="Ubuntu Condensed"/>
                <a:ea typeface="Ubuntu Condensed"/>
                <a:cs typeface="Ubuntu Condensed"/>
                <a:sym typeface="Ubuntu Condensed"/>
              </a:rPr>
              <a:t> (source code)</a:t>
            </a:r>
          </a:p>
          <a:p>
            <a:pPr algn="l" rtl="0" lvl="0" marR="0" indent="-419100" marL="457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u="sng" b="1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6"/>
              </a:rPr>
              <a:t>http://bit.ly/dokku-2014-03-links</a:t>
            </a:r>
            <a:r>
              <a:rPr lang="en">
                <a:latin typeface="Ubuntu Condensed"/>
                <a:ea typeface="Ubuntu Condensed"/>
                <a:cs typeface="Ubuntu Condensed"/>
                <a:sym typeface="Ubuntu Condensed"/>
              </a:rPr>
              <a:t> (all links)</a:t>
            </a:r>
          </a:p>
        </p:txBody>
      </p:sp>
      <p:sp>
        <p:nvSpPr>
          <p:cNvPr id="470" name="Shape 470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Presentation Links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Heroku logo: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3"/>
              </a:rPr>
              <a:t>https://d1lpkba4w1baqt.cloudfront.net/heroku-logo-light-300x100.png</a:t>
            </a:r>
          </a:p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Git logo: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4"/>
              </a:rPr>
              <a:t>http://git-scm.com/images/logos/downloads/Git-Logo-2Color.png</a:t>
            </a:r>
          </a:p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Docker logo: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5"/>
              </a:rPr>
              <a:t>https://www.dotcloud.com/static/img_2012/docker_logo.png</a:t>
            </a:r>
          </a:p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Cloudbees logo: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6"/>
              </a:rPr>
              <a:t>http://kohsuke.org/wp-content/uploads/2011/03/CloudBees-Logo.png</a:t>
            </a:r>
          </a:p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Nginx logo: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7"/>
              </a:rPr>
              <a:t>http://wiki.nginx.org/images/8/83/Nginx-logo.svg</a:t>
            </a:r>
          </a:p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Kim Jung Il at computer: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8"/>
              </a:rPr>
              <a:t>http://kimjongunlookingatthings.tumblr.com/image/46612145368</a:t>
            </a:r>
          </a:p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Psy Screencaps:</a:t>
            </a:r>
          </a:p>
          <a:p>
            <a:pPr rtl="0" lvl="1" indent="-2794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9"/>
              </a:rPr>
              <a:t>http://s12.photobucket.com/user/jcwc84/media/PSY-GANGNAMSTYLEM_Vmp4_snapshot_0108_20110903_170334-1.jpg.html</a:t>
            </a:r>
          </a:p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Kim Jung Il clapping: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10"/>
              </a:rPr>
              <a:t>http://media.zenfs.com/en_us/News/Reuters/2014-02-10T164111Z_1452424685_GM1EA2B014301_RTRMADP_3_KOREA-NORTH.JPG</a:t>
            </a:r>
          </a:p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2001 Space Odyssey:</a:t>
            </a:r>
          </a:p>
          <a:p>
            <a:pPr rtl="0" lvl="1" indent="-2794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Dawn of Man: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11"/>
              </a:rPr>
              <a:t>http://www.flavinscorner.com/2001bone.jpg</a:t>
            </a:r>
          </a:p>
          <a:p>
            <a:pPr rtl="0" lvl="1" indent="-2794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Cut scene: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12"/>
              </a:rPr>
              <a:t>http://www.muenster.org/filmwerkstatt/filmfestival/15/english/match-cut.jpg</a:t>
            </a:r>
          </a:p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N. Korean Mass Games: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13"/>
              </a:rPr>
              <a:t>https://upload.wikimedia.org/wikipedia/commons/1/1b/Arirang_Mass_Games,_Pyongyang,_North_Korea-1.jpg</a:t>
            </a:r>
          </a:p>
          <a:p>
            <a:r>
              <a:t/>
            </a:r>
          </a:p>
        </p:txBody>
      </p:sp>
      <p:sp>
        <p:nvSpPr>
          <p:cNvPr id="476" name="Shape 476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Credits</a:t>
            </a:r>
          </a:p>
        </p:txBody>
      </p:sp>
      <p:sp>
        <p:nvSpPr>
          <p:cNvPr id="477" name="Shape 477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N. Korean Mass Games: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14"/>
              </a:rPr>
              <a:t>https://farm9.staticflickr.com/8054/8110300895_0075042080_o.jpg</a:t>
            </a:r>
          </a:p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Korean DMZ: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15"/>
              </a:rPr>
              <a:t>https://upload.wikimedia.org/wikipedia/commons/7/72/A_South_Korean_soldier_(right)_stands_guard_at_Pan_Mun_Jom_in_Korea's_Demilitarized_Zone_Sept_020912-F-IZ313-223.jpg</a:t>
            </a:r>
          </a:p>
          <a:p>
            <a:pPr rtl="0" lvl="0" indent="-2794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800" lang="en">
                <a:latin typeface="Ubuntu Condensed"/>
                <a:ea typeface="Ubuntu Condensed"/>
                <a:cs typeface="Ubuntu Condensed"/>
                <a:sym typeface="Ubuntu Condensed"/>
              </a:rPr>
              <a:t>Korean DMZ </a:t>
            </a:r>
            <a:r>
              <a:rPr u="sng" sz="800" lang="en">
                <a:solidFill>
                  <a:schemeClr val="hlink"/>
                </a:solidFill>
                <a:latin typeface="Ubuntu Condensed"/>
                <a:ea typeface="Ubuntu Condensed"/>
                <a:cs typeface="Ubuntu Condensed"/>
                <a:sym typeface="Ubuntu Condensed"/>
                <a:hlinkClick r:id="rId16"/>
              </a:rPr>
              <a:t>https://upload.wikimedia.org/wikipedia/commons/e/ed/Panmunjeom_DMZ.png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82" name="Shape 4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635931" x="0"/>
            <a:ext cy="6160434" cx="914400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y="1583000" x="1384800"/>
            <a:ext cy="1384800" cx="6374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96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THANK YOU!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Scope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y="853300" x="457200"/>
            <a:ext cy="4072499" cx="7803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lnSpc>
                <a:spcPct val="150000"/>
              </a:lnSpc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Dokku -- not Docker itself</a:t>
            </a:r>
          </a:p>
          <a:p>
            <a:pPr rtl="0" lvl="0" indent="-419100" marL="457200">
              <a:lnSpc>
                <a:spcPct val="150000"/>
              </a:lnSpc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Quick walkthrough</a:t>
            </a:r>
          </a:p>
          <a:p>
            <a:pPr rtl="0" lvl="0" indent="-419100" marL="457200">
              <a:lnSpc>
                <a:spcPct val="150000"/>
              </a:lnSpc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Not a technical deep-dive</a:t>
            </a:r>
          </a:p>
          <a:p>
            <a:pPr rtl="0" lvl="0" indent="-419100" marL="457200">
              <a:lnSpc>
                <a:spcPct val="150000"/>
              </a:lnSpc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… but walkthrough code will be available</a:t>
            </a:r>
          </a:p>
          <a:p>
            <a:pPr rtl="0" lvl="0" indent="-419100" marL="457200">
              <a:lnSpc>
                <a:spcPct val="150000"/>
              </a:lnSpc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b="1" lang="en">
                <a:latin typeface="Ubuntu Condensed"/>
                <a:ea typeface="Ubuntu Condensed"/>
                <a:cs typeface="Ubuntu Condensed"/>
                <a:sym typeface="Ubuntu Condensed"/>
              </a:rPr>
              <a:t>Get you up-and-running with Dokku today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Shape 97"/>
          <p:cNvSpPr/>
          <p:nvPr/>
        </p:nvSpPr>
        <p:spPr>
          <a:xfrm>
            <a:off y="209775" x="6667550"/>
            <a:ext cy="2209799" cx="22097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98" name="Shape 98"/>
          <p:cNvSpPr txBox="1"/>
          <p:nvPr/>
        </p:nvSpPr>
        <p:spPr>
          <a:xfrm>
            <a:off y="1352775" x="419150"/>
            <a:ext cy="2914799" cx="8458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DOKKU </a:t>
            </a:r>
            <a:b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</a:br>
            <a:r>
              <a:rPr sz="720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OVERVIEW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y="76425" x="6496100"/>
            <a:ext cy="2476500" cx="2552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19200" lang="en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2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0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DOKKU: </a:t>
            </a:r>
            <a:r>
              <a:rPr lang="en">
                <a:solidFill>
                  <a:schemeClr val="lt1"/>
                </a:solidFill>
              </a:rPr>
              <a:t>THE TOOLSET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03269" x="1137625"/>
            <a:ext cy="842950" cx="35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448500" x="457200"/>
            <a:ext cy="891725" cx="213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363612" x="7313100"/>
            <a:ext cy="1061500" cx="137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y="1251850" x="3581400"/>
            <a:ext cy="952499" cx="2362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4800" lang="en">
                <a:solidFill>
                  <a:srgbClr val="E69138"/>
                </a:solidFill>
                <a:latin typeface="Fredoka One"/>
                <a:ea typeface="Fredoka One"/>
                <a:cs typeface="Fredoka One"/>
                <a:sym typeface="Fredoka One"/>
              </a:rPr>
              <a:t>DOKKU</a:t>
            </a:r>
          </a:p>
        </p:txBody>
      </p:sp>
      <p:cxnSp>
        <p:nvCxnSpPr>
          <p:cNvPr id="109" name="Shape 109"/>
          <p:cNvCxnSpPr/>
          <p:nvPr/>
        </p:nvCxnSpPr>
        <p:spPr>
          <a:xfrm>
            <a:off y="2276475" x="5753100"/>
            <a:ext cy="399900" cx="276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dot"/>
            <a:round/>
            <a:headEnd w="lg" len="lg" type="none"/>
            <a:tailEnd w="lg" len="lg" type="triangle"/>
          </a:ln>
        </p:spPr>
      </p:cxnSp>
      <p:cxnSp>
        <p:nvCxnSpPr>
          <p:cNvPr id="110" name="Shape 110"/>
          <p:cNvCxnSpPr/>
          <p:nvPr/>
        </p:nvCxnSpPr>
        <p:spPr>
          <a:xfrm flipH="1">
            <a:off y="2152650" x="3952574"/>
            <a:ext cy="542999" cx="228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11" name="Shape 111"/>
          <p:cNvCxnSpPr>
            <a:stCxn id="108" idx="1"/>
          </p:cNvCxnSpPr>
          <p:nvPr/>
        </p:nvCxnSpPr>
        <p:spPr>
          <a:xfrm flipH="1">
            <a:off y="1728099" x="2800200"/>
            <a:ext cy="72000" cx="781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12" name="Shape 112"/>
          <p:cNvCxnSpPr>
            <a:stCxn id="108" idx="3"/>
          </p:cNvCxnSpPr>
          <p:nvPr/>
        </p:nvCxnSpPr>
        <p:spPr>
          <a:xfrm>
            <a:off y="1728099" x="5943600"/>
            <a:ext cy="224399" cx="1257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grpSp>
        <p:nvGrpSpPr>
          <p:cNvPr id="113" name="Shape 113"/>
          <p:cNvGrpSpPr/>
          <p:nvPr/>
        </p:nvGrpSpPr>
        <p:grpSpPr>
          <a:xfrm>
            <a:off y="2748500" x="5005475"/>
            <a:ext cy="1099750" cx="3138324"/>
            <a:chOff y="2748500" x="5005475"/>
            <a:chExt cy="1099750" cx="3138324"/>
          </a:xfrm>
        </p:grpSpPr>
        <p:pic>
          <p:nvPicPr>
            <p:cNvPr id="114" name="Shape 114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y="2748500" x="5005475"/>
              <a:ext cy="952500" cx="28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 txBox="1"/>
            <p:nvPr/>
          </p:nvSpPr>
          <p:spPr>
            <a:xfrm>
              <a:off y="3486150" x="5829300"/>
              <a:ext cy="362100" cx="23144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>
                <a:buNone/>
              </a:pPr>
              <a:r>
                <a:rPr b="1" sz="2400" lang="en"/>
                <a:t>BUILDPACKS</a:t>
              </a:r>
            </a:p>
          </p:txBody>
        </p:sp>
      </p:grpSp>
      <p:sp>
        <p:nvSpPr>
          <p:cNvPr id="116" name="Shape 116"/>
          <p:cNvSpPr txBox="1"/>
          <p:nvPr/>
        </p:nvSpPr>
        <p:spPr>
          <a:xfrm>
            <a:off y="228600" x="3719550"/>
            <a:ext cy="619200" cx="20858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3600" lang="en">
                <a:solidFill>
                  <a:srgbClr val="2388DB"/>
                </a:solidFill>
                <a:latin typeface="Fredoka One"/>
                <a:ea typeface="Fredoka One"/>
                <a:cs typeface="Fredoka One"/>
                <a:sym typeface="Fredoka One"/>
              </a:rPr>
              <a:t>@&lt;you&gt;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y="954575" x="4762500"/>
            <a:ext cy="266699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3" fill="hold" presetSubtype="16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3" fill="hold" presetSubtype="16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3" fill="hold" presetSubtype="16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3" fill="hold" presetSubtype="16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y="67400" x="457200"/>
            <a:ext cy="614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Git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y="2607300" x="197325"/>
            <a:ext cy="2062199" cx="4235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“[A] version control system designed [for] speed and efficiency”</a:t>
            </a:r>
          </a:p>
          <a:p>
            <a:pPr algn="r" rtl="0" lvl="0">
              <a:buNone/>
            </a:pPr>
            <a:r>
              <a:rPr sz="1800" lang="en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from http://git-scm.com/</a:t>
            </a:r>
          </a:p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y="1200150" x="4728700"/>
            <a:ext cy="3725699" cx="4349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distributed version control</a:t>
            </a:r>
          </a:p>
          <a:p>
            <a:r>
              <a:t/>
            </a:r>
          </a:p>
          <a:p>
            <a:pPr rtl="0" lvl="0" indent="-381000" marL="457200"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integrates with your use case</a:t>
            </a:r>
          </a:p>
          <a:p>
            <a:r>
              <a:t/>
            </a:r>
          </a:p>
          <a:p>
            <a:pPr rtl="0" lvl="0" indent="-381000" marL="457200"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widespread industry adoption</a:t>
            </a:r>
          </a:p>
          <a:p>
            <a:r>
              <a:t/>
            </a:r>
          </a:p>
          <a:p>
            <a:pPr rtl="0" lvl="0" indent="-381000" marL="457200">
              <a:buClr>
                <a:schemeClr val="dk1"/>
              </a:buClr>
              <a:buSzPct val="100000"/>
              <a:buFont typeface="Ubuntu Condensed"/>
              <a:buChar char="★"/>
            </a:pPr>
            <a:r>
              <a:rPr sz="2400" lang="en">
                <a:latin typeface="Ubuntu Condensed"/>
                <a:ea typeface="Ubuntu Condensed"/>
                <a:cs typeface="Ubuntu Condensed"/>
                <a:sym typeface="Ubuntu Condensed"/>
              </a:rPr>
              <a:t>created by Linus Torvalds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50" x="706100"/>
            <a:ext cy="1229900" cx="29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